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2" Type="http://schemas.openxmlformats.org/officeDocument/2006/relationships/extended-properties" Target="docProps/app.xml" /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3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4" Type="http://schemas.openxmlformats.org/officeDocument/2006/relationships/presProps" Target="presProps.xml" /><Relationship Id="rId0" Type="http://schemas.openxmlformats.org/officeDocument/2006/relationships/slideMaster" Target="slideMasters/slideMaster1.xml" /><Relationship Id="rId13" Type="http://schemas.openxmlformats.org/officeDocument/2006/relationships/notesMaster" Target="notesMasters/notesMaster1.xml" /><Relationship Id="rId6" Type="http://schemas.openxmlformats.org/officeDocument/2006/relationships/slide" Target="slides/slide6.xml" /><Relationship Id="rId11" Type="http://schemas.openxmlformats.org/officeDocument/2006/relationships/slide" Target="slides/slide11.xml" /><Relationship Id="rId1" Type="http://schemas.openxmlformats.org/officeDocument/2006/relationships/slide" Target="slides/slide1.xml" /><Relationship Id="rId4" Type="http://schemas.openxmlformats.org/officeDocument/2006/relationships/slide" Target="slides/slide4.xml" /><Relationship Id="rId3" Type="http://schemas.openxmlformats.org/officeDocument/2006/relationships/slide" Target="slides/slide3.xml" /><Relationship Id="rId10" Type="http://schemas.openxmlformats.org/officeDocument/2006/relationships/slide" Target="slides/slide10.xml" /><Relationship Id="rId15" Type="http://schemas.openxmlformats.org/officeDocument/2006/relationships/tableStyles" Target="tableStyles.xml" /><Relationship Id="rId12" Type="http://schemas.openxmlformats.org/officeDocument/2006/relationships/slide" Target="slides/slide12.xml" /><Relationship Id="rId16" Type="http://schemas.openxmlformats.org/officeDocument/2006/relationships/viewProps" Target="viewProps.xml" /><Relationship Id="rId2" Type="http://schemas.openxmlformats.org/officeDocument/2006/relationships/slide" Target="slides/slide2.xml" /><Relationship Id="rId5" Type="http://schemas.openxmlformats.org/officeDocument/2006/relationships/slide" Target="slides/slide5.xml" /><Relationship Id="rId7" Type="http://schemas.openxmlformats.org/officeDocument/2006/relationships/slide" Target="slides/slide7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padding: 0, background: 'linear-gradient(150deg, #8d1116 0%, #5c0f12 58%, #2c1410 100%)' }}&gt;&#13;&#10;    &lt;Box style={{ width: 1280, height: 720, padding: '70px 84px', flexDirection: 'column',&#13;&#10;                  justifyContent: 'space-between' }}&gt;&#13;&#10;        &lt;Box style={{ flexDirection: 'row', justifyContent: 'space-between', alignItems: 'center' }}&gt;&#13;&#10;            &lt;Text style={{ fontSize: 16, color: '#d9b96f', letterSpacing: 6 }}&gt;薪火长征路 · 红色教育&lt;/Text&gt;&#13;&#10;            &lt;Text style={{ fontSize: 26, color: 'rgba(243,233,210,.45)' }}&gt;★&lt;/Text&gt;&#13;&#10;        &lt;/Box&gt;&#13;&#10;        &lt;Box style={{ flexDirection: 'column', gap: 18 }}&gt;&#13;&#10;            &lt;Text style={{ fontSize: 15, color: '#c9a227', letterSpacing: 6 }}&gt;1934 — 1936&lt;/Text&gt;&#13;&#10;            &lt;Text style={{ fontSize: 96, fontWeight: 'bold', color: '#fdf7e6', letterSpacing: 10, lineHeight: 1.1 }}&gt;长 征&lt;/Text&gt;&#13;&#10;            &lt;Box style={{ width: 120, height: 4, background: '#c9a227', marginTop: 8 }} /&gt;&#13;&#10;            &lt;Text style={{ fontSize: 26, color: '#e6d3ae', letterSpacing: 3 }}&gt;人类历史上的伟大远征&lt;/Text&gt;&#13;&#10;            &lt;Text style={{ fontSize: 16, color: 'rgba(243,233,210,.6)', letterSpacing: 2, marginTop: 8 }}&gt;&#13;&#10;                主题课件 · 适用于中小学思政课 / 党课学习 / 主题班会&#13;&#10;            &lt;/Text&gt;&#13;&#10;        &lt;/Box&gt;&#13;&#10;        &lt;Box style={{ flexDirection: 'row', justifyContent: 'space-between' }}&gt;&#13;&#10;            &lt;Text style={{ fontSize: 13, color: 'rgba(243,233,210,.5)', letterSpacing: 2 }}&gt;共 12 页 · 建议课时 40–45 分钟&lt;/Text&gt;&#13;&#10;            &lt;Text style={{ fontSize: 13, color: 'rgba(243,233,210,.5)', letterSpacing: 2 }}&gt;薪火长征路 编制&lt;/Text&gt;&#13;&#10;        &lt;/Box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8D1116"/>
              </a:gs>
              <a:gs pos="58000">
                <a:srgbClr val="5C0F12"/>
              </a:gs>
              <a:gs pos="100000">
                <a:srgbClr val="2C1410"/>
              </a:gs>
            </a:gsLst>
            <a:lin ang="3600000" scaled="1"/>
          </a:gra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800100" y="723900"/>
            <a:ext cx="2190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450">
                <a:solidFill>
                  <a:srgbClr val="D9B96F"/>
                </a:solidFill>
                <a:latin typeface="Microsoft YaHei"/>
                <a:ea typeface="Microsoft YaHei"/>
              </a:rPr>
              <a:t>薪火长征路</a:t>
            </a:r>
            <a:r>
              <a:rPr lang="en-US" sz="1200" spc="450">
                <a:solidFill>
                  <a:srgbClr val="D9B96F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spc="450">
                <a:solidFill>
                  <a:srgbClr val="D9B96F"/>
                </a:solidFill>
                <a:latin typeface="Microsoft YaHei"/>
                <a:ea typeface="Microsoft YaHei"/>
              </a:rPr>
              <a:t>红色教育</a:t>
            </a:r>
            <a:endParaRPr/>
          </a:p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11182350" y="666750"/>
            <a:ext cx="2095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950">
                <a:solidFill>
                  <a:srgbClr val="F3E9D2">
                    <a:alpha val="45000"/>
                  </a:srgbClr>
                </a:solidFill>
                <a:latin typeface="Microsoft YaHei"/>
                <a:ea typeface="Microsoft YaHei"/>
              </a:rPr>
              <a:t>★</a:t>
            </a:r>
            <a:endParaRPr/>
          </a:p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800100" y="2133600"/>
            <a:ext cx="10591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450">
                <a:solidFill>
                  <a:srgbClr val="C9A227"/>
                </a:solidFill>
                <a:latin typeface="Microsoft YaHei"/>
                <a:ea typeface="Microsoft YaHei"/>
              </a:rPr>
              <a:t>1934 — 1936</a:t>
            </a:r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800100" y="2476500"/>
            <a:ext cx="10591800" cy="12096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zh-CN" sz="7200" b="1" spc="750">
                <a:solidFill>
                  <a:srgbClr val="FDF7E6"/>
                </a:solidFill>
                <a:latin typeface="Microsoft YaHei"/>
                <a:ea typeface="Microsoft YaHei"/>
              </a:rPr>
              <a:t>长</a:t>
            </a:r>
            <a:r>
              <a:rPr lang="en-US" sz="7200" b="1" spc="750">
                <a:solidFill>
                  <a:srgbClr val="FDF7E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7200" b="1" spc="750">
                <a:solidFill>
                  <a:srgbClr val="FDF7E6"/>
                </a:solidFill>
                <a:latin typeface="Microsoft YaHei"/>
                <a:ea typeface="Microsoft YaHei"/>
              </a:rPr>
              <a:t>征</a:t>
            </a:r>
            <a:endParaRPr/>
          </a:p>
        </p:txBody>
      </p:sp>
      <p:sp>
        <p:nvSpPr>
          <p:cNvPr id="7" name=""/>
          <p:cNvSpPr/>
          <p:nvPr/>
        </p:nvSpPr>
        <p:spPr>
          <a:xfrm rot="0" flipH="0" flipV="0">
            <a:off x="800100" y="3933825"/>
            <a:ext cx="1143000" cy="3810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800100" y="4143375"/>
            <a:ext cx="105918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spc="225">
                <a:solidFill>
                  <a:srgbClr val="E6D3AE"/>
                </a:solidFill>
                <a:latin typeface="Microsoft YaHei"/>
                <a:ea typeface="Microsoft YaHei"/>
              </a:rPr>
              <a:t>人类历史上的伟大远征</a:t>
            </a:r>
            <a:endParaRPr/>
          </a:p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800100" y="4695825"/>
            <a:ext cx="10591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>主题课件</a:t>
            </a:r>
            <a:r>
              <a:rPr lang="en-US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>适用于中小学思政课</a:t>
            </a:r>
            <a:r>
              <a:rPr lang="en-US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>党课学习</a:t>
            </a:r>
            <a:r>
              <a:rPr lang="en-US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 spc="150">
                <a:solidFill>
                  <a:srgbClr val="F3E9D2">
                    <a:alpha val="60000"/>
                  </a:srgbClr>
                </a:solidFill>
                <a:latin typeface="Microsoft YaHei"/>
                <a:ea typeface="Microsoft YaHei"/>
              </a:rPr>
              <a:t>主题班会</a:t>
            </a:r>
            <a:endParaRPr/>
          </a:p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800100" y="6038850"/>
            <a:ext cx="21621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>共</a:t>
            </a:r>
            <a:r>
              <a:rPr lang="en-US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 xml:space="preserve"> 12 </a:t>
            </a:r>
            <a:r>
              <a:rPr lang="zh-CN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>页</a:t>
            </a:r>
            <a:r>
              <a:rPr lang="en-US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>建议课时</a:t>
            </a:r>
            <a:r>
              <a:rPr lang="en-US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 xml:space="preserve"> 40–45 </a:t>
            </a:r>
            <a:r>
              <a:rPr lang="zh-CN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10334625" y="6038850"/>
            <a:ext cx="10572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>薪火长征路</a:t>
            </a:r>
            <a:r>
              <a:rPr lang="en-US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975" spc="150">
                <a:solidFill>
                  <a:srgbClr val="F3E9D2">
                    <a:alpha val="50000"/>
                  </a:srgbClr>
                </a:solidFill>
                <a:latin typeface="Microsoft YaHei"/>
                <a:ea typeface="Microsoft YaHei"/>
              </a:rPr>
              <a:t>编制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73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CONTENTS&lt;/Text&gt;&#13;&#10;        &lt;/Box&gt;&#13;&#10;        &lt;Text style={{ fontSize: 40, fontWeight: 'bold', color: '#2b2b2b', letterSpacing: 2 }}&gt;目录&lt;/Text&gt;&#13;&#10;    &lt;/Box&gt;&#13;&#10;    &lt;Box style={{ flexDirection: 'row', gap: 18 }}&gt;&#13;&#10;        &lt;Box style={{ flex: 1, flexDirection: 'column', gap: 8, padding: '18px 20px', background: '#ffffff', borderRadius: 8 }}&gt;&#13;&#10;            &lt;Text style={{ fontSize: 26, fontWeight: 'bold', color: '#c9a227', lineHeight: 1 }}&gt;01&lt;/Text&gt;&#13;&#10;            &lt;Text style={{ fontSize: 19, fontWeight: 'bold', color: '#2b2b2b' }}&gt;为什么出发&lt;/Text&gt;&#13;&#10;            &lt;Text style={{ fontSize: 14, color: '#6b6355', lineHeight: 1.55 }}&gt;第五次反“围剿”失利与战略转移&lt;/Text&gt;&#13;&#10;        &lt;/Box&gt;&#13;&#10;        &lt;Box style={{ flex: 1, flexDirection: 'column', gap: 8, padding: '18px 20px', background: '#ffffff', borderRadius: 8 }}&gt;&#13;&#10;            &lt;Text style={{ fontSize: 26, fontWeight: 'bold', color: '#c9a227', lineHeight: 1 }}&gt;02&lt;/Text&gt;&#13;&#10;            &lt;Text style={{ fontSize: 19, fontWeight: 'bold', color: '#2b2b2b' }}&gt;转折&lt;/Text&gt;&#13;&#10;            &lt;Text style={{ fontSize: 14, color: '#6b6355', lineHeight: 1.55 }}&gt;遵义会议：生死攸关的三天&lt;/Text&gt;&#13;&#10;        &lt;/Box&gt;&#13;&#10;        &lt;Box style={{ flex: 1, flexDirection: 'column', gap: 8, padding: '18px 20px', background: '#ffffff', borderRadius: 8 }}&gt;&#13;&#10;            &lt;Text style={{ fontSize: 26, fontWeight: 'bold', color: '#c9a227', lineHeight: 1 }}&gt;03&lt;/Text&gt;&#13;&#10;            &lt;Text style={{ fontSize: 19, fontWeight: 'bold', color: '#2b2b2b' }}&gt;用兵如神&lt;/Text&gt;&#13;&#10;            &lt;Text style={{ fontSize: 14, color: '#6b6355', lineHeight: 1.55 }}&gt;四渡赤水：同一条河，四次渡过&lt;/Text&gt;&#13;&#10;        &lt;/Box&gt;&#13;&#10;    &lt;/Box&gt;&#13;&#10;    &lt;Box style={{ flexDirection: 'row', gap: 18 }}&gt;&#13;&#10;        &lt;Box style={{ flex: 1, flexDirection: 'column', gap: 8, padding: '18px 20px', background: '#ffffff', borderRadius: 8 }}&gt;&#13;&#10;            &lt;Text style={{ fontSize: 26, fontWeight: 'bold', color: '#c9a227', lineHeight: 1 }}&gt;04&lt;/Text&gt;&#13;&#10;            &lt;Text style={{ fontSize: 19, fontWeight: 'bold', color: '#2b2b2b' }}&gt;天险&lt;/Text&gt;&#13;&#10;            &lt;Text style={{ fontSize: 14, color: '#6b6355', lineHeight: 1.55 }}&gt;金沙江 · 大渡河 · 泸定桥&lt;/Text&gt;&#13;&#10;        &lt;/Box&gt;&#13;&#10;        &lt;Box style={{ flex: 1, flexDirection: 'column', gap: 8, padding: '18px 20px', background: '#ffffff', borderRadius: 8 }}&gt;&#13;&#10;            &lt;Text style={{ fontSize: 26, fontWeight: 'bold', color: '#c9a227', lineHeight: 1 }}&gt;05&lt;/Text&gt;&#13;&#10;            &lt;Text style={{ fontSize: 19, fontWeight: 'bold', color: '#2b2b2b' }}&gt;极限&lt;/Text&gt;&#13;&#10;            &lt;Text style={{ fontSize: 14, color: '#6b6355', lineHeight: 1.55 }}&gt;雪山与草地&lt;/Text&gt;&#13;&#10;        &lt;/Box&gt;&#13;&#10;        &lt;Box style={{ flex: 1, flexDirection: 'column', gap: 8, padding: '18px 20px', background: '#ffffff', borderRadius: 8 }}&gt;&#13;&#10;            &lt;Text style={{ fontSize: 26, fontWeight: 'bold', color: '#c9a227', lineHeight: 1 }}&gt;06&lt;/Text&gt;&#13;&#10;            &lt;Text style={{ fontSize: 19, fontWeight: 'bold', color: '#2b2b2b' }}&gt;落脚&lt;/Text&gt;&#13;&#10;            &lt;Text style={{ fontSize: 14, color: '#6b6355', lineHeight: 1.55 }}&gt;吴起镇 · 会宁会师&lt;/Text&gt;&#13;&#10;        &lt;/Box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2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75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952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CONTENTS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目录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609600" y="1571625"/>
            <a:ext cx="3543300" cy="12763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800100" y="1743075"/>
            <a:ext cx="31623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A227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800100" y="2124075"/>
            <a:ext cx="3162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B2B2B"/>
                </a:solidFill>
                <a:latin typeface="Microsoft YaHei"/>
                <a:ea typeface="Microsoft YaHei"/>
              </a:rPr>
              <a:t>为什么出发</a:t>
            </a:r>
            <a:endParaRPr/>
          </a:p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800100" y="2419350"/>
            <a:ext cx="31623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第五次反“围剿”失利与战略转移</a:t>
            </a:r>
            <a:endParaRPr/>
          </a:p>
        </p:txBody>
      </p:sp>
      <p:sp>
        <p:nvSpPr>
          <p:cNvPr id="82" name=""/>
          <p:cNvSpPr/>
          <p:nvPr/>
        </p:nvSpPr>
        <p:spPr>
          <a:xfrm rot="0" flipH="0" flipV="0">
            <a:off x="4324350" y="1571625"/>
            <a:ext cx="3543300" cy="12763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4514850" y="1743075"/>
            <a:ext cx="31623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A227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4514850" y="2124075"/>
            <a:ext cx="3162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B2B2B"/>
                </a:solidFill>
                <a:latin typeface="Microsoft YaHei"/>
                <a:ea typeface="Microsoft YaHei"/>
              </a:rPr>
              <a:t>转折</a:t>
            </a:r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4514850" y="2419350"/>
            <a:ext cx="31623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遵义会议：生死攸关的三天</a:t>
            </a:r>
            <a:endParaRPr/>
          </a:p>
        </p:txBody>
      </p:sp>
      <p:sp>
        <p:nvSpPr>
          <p:cNvPr id="86" name=""/>
          <p:cNvSpPr/>
          <p:nvPr/>
        </p:nvSpPr>
        <p:spPr>
          <a:xfrm rot="0" flipH="0" flipV="0">
            <a:off x="8039100" y="1571625"/>
            <a:ext cx="3543300" cy="12763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8229600" y="1743075"/>
            <a:ext cx="31623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A227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8229600" y="2124075"/>
            <a:ext cx="3162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B2B2B"/>
                </a:solidFill>
                <a:latin typeface="Microsoft YaHei"/>
                <a:ea typeface="Microsoft YaHei"/>
              </a:rPr>
              <a:t>用兵如神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8229600" y="2419350"/>
            <a:ext cx="31623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四渡赤水：同一条河，四次渡过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609600" y="3095625"/>
            <a:ext cx="3543300" cy="12763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800100" y="3267075"/>
            <a:ext cx="31623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A227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800100" y="3648075"/>
            <a:ext cx="3162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B2B2B"/>
                </a:solidFill>
                <a:latin typeface="Microsoft YaHei"/>
                <a:ea typeface="Microsoft YaHei"/>
              </a:rPr>
              <a:t>天险</a:t>
            </a:r>
            <a:endParaRPr/>
          </a:p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800100" y="3943350"/>
            <a:ext cx="31623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金沙江</a:t>
            </a:r>
            <a:r>
              <a:rPr lang="en-US" sz="1050">
                <a:solidFill>
                  <a:srgbClr val="6B6355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大渡河</a:t>
            </a:r>
            <a:r>
              <a:rPr lang="en-US" sz="1050">
                <a:solidFill>
                  <a:srgbClr val="6B6355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泸定桥</a:t>
            </a:r>
            <a:endParaRPr/>
          </a:p>
        </p:txBody>
      </p:sp>
      <p:sp>
        <p:nvSpPr>
          <p:cNvPr id="94" name=""/>
          <p:cNvSpPr/>
          <p:nvPr/>
        </p:nvSpPr>
        <p:spPr>
          <a:xfrm rot="0" flipH="0" flipV="0">
            <a:off x="4324350" y="3095625"/>
            <a:ext cx="3543300" cy="12763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4514850" y="3267075"/>
            <a:ext cx="31623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A227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4514850" y="3648075"/>
            <a:ext cx="3162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B2B2B"/>
                </a:solidFill>
                <a:latin typeface="Microsoft YaHei"/>
                <a:ea typeface="Microsoft YaHei"/>
              </a:rPr>
              <a:t>极限</a:t>
            </a:r>
            <a:endParaRPr/>
          </a:p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4514850" y="3943350"/>
            <a:ext cx="31623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雪山与草地</a:t>
            </a:r>
            <a:endParaRPr/>
          </a:p>
        </p:txBody>
      </p:sp>
      <p:sp>
        <p:nvSpPr>
          <p:cNvPr id="98" name=""/>
          <p:cNvSpPr/>
          <p:nvPr/>
        </p:nvSpPr>
        <p:spPr>
          <a:xfrm rot="0" flipH="0" flipV="0">
            <a:off x="8039100" y="3095625"/>
            <a:ext cx="3543300" cy="12763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8229600" y="3267075"/>
            <a:ext cx="31623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A227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8229600" y="3648075"/>
            <a:ext cx="3162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B2B2B"/>
                </a:solidFill>
                <a:latin typeface="Microsoft YaHei"/>
                <a:ea typeface="Microsoft YaHei"/>
              </a:rPr>
              <a:t>落脚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8229600" y="3943350"/>
            <a:ext cx="31623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吴起镇</a:t>
            </a:r>
            <a:r>
              <a:rPr lang="en-US" sz="1050">
                <a:solidFill>
                  <a:srgbClr val="6B6355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会宁会师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04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PART 01&lt;/Text&gt;&#13;&#10;        &lt;/Box&gt;&#13;&#10;        &lt;Text style={{ fontSize: 40, fontWeight: 'bold', color: '#2b2b2b', letterSpacing: 2 }}&gt;一、为什么出发&lt;/Text&gt;&#13;&#10;        &lt;Text style={{ fontSize: 17, color: '#6b6355', lineHeight: 1.6 }}&gt;从第五次反“围剿”失利说起&lt;/Text&gt;&#13;&#10;    &lt;/Box&gt;&#13;&#10;    &lt;Box style={{ flexDirection: 'column', gap: 18 }}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敌强我弱&lt;/Text&gt;&#13;&#10;            &lt;Text style={{ fontSize: 15, color: '#6b6355', lineHeight: 1.65 }}&gt;1933 年秋起，国民党军对中央苏区发动第五次“围剿”，投入兵力约 50 万，红军约 8.6 万。&lt;/Text&gt;&#13;&#10;        &lt;/Box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路线错误&lt;/Text&gt;&#13;&#10;            &lt;Text style={{ fontSize: 15, color: '#6b6355', lineHeight: 1.65 }}&gt;“左”倾错误领导推行阵地战、堡垒战，与优势敌军拼消耗，红军损失惨重。&lt;/Text&gt;&#13;&#10;        &lt;/Box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被迫转移&lt;/Text&gt;&#13;&#10;            &lt;Text style={{ fontSize: 15, color: '#6b6355', lineHeight: 1.65 }}&gt;1934 年 10 月，中央红军撤离中央苏区，开始战略转移——最初并未叫“长征”。&lt;/Text&gt;&#13;&#10;        &lt;/Box&gt;&#13;&#10;    &lt;/Box&gt;&#13;&#10;    &lt;Box style={{ flexDirection: 'row', alignItems: 'center', gap: 14, padding: '18px 22px',&#13;&#10;                  background: '#f1e4c9', borderRadius: 6 }}&gt;&#13;&#10;        &lt;Text style={{ fontSize: 15, fontWeight: 'bold', color: '#8f1116', letterSpacing: 1 }}&gt;一句话&lt;/Text&gt;&#13;&#10;        &lt;Text style={{ fontSize: 16, color: '#2b2b2b', lineHeight: 1.6 }}&gt;&#13;&#10;            不是想走，是不得不走；但走出去，才有了后来的路。&#13;&#10;        &lt;/Text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3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106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742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PART 01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一、为什么出发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从第五次反“围剿”失利说起</a:t>
            </a:r>
            <a:endParaRPr/>
          </a:p>
        </p:txBody>
      </p:sp>
      <p:sp>
        <p:nvSpPr>
          <p:cNvPr id="110" name=""/>
          <p:cNvSpPr/>
          <p:nvPr/>
        </p:nvSpPr>
        <p:spPr>
          <a:xfrm rot="0" flipH="0" flipV="0">
            <a:off x="647700" y="1981200"/>
            <a:ext cx="10972800" cy="9715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1" name=""/>
          <p:cNvSpPr/>
          <p:nvPr/>
        </p:nvSpPr>
        <p:spPr>
          <a:xfrm rot="0" flipH="0" flipV="0">
            <a:off x="647700" y="1981200"/>
            <a:ext cx="10972800" cy="971550"/>
          </a:xfrm>
          <a:custGeom>
            <a:pathLst>
              <a:path w="1152" h="10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00"/>
                </a:lnTo>
                <a:cubicBezTo>
                  <a:pt x="4" y="101"/>
                  <a:pt x="5" y="102"/>
                  <a:pt x="6" y="102"/>
                </a:cubicBezTo>
                <a:cubicBezTo>
                  <a:pt x="3" y="102"/>
                  <a:pt x="0" y="99"/>
                  <a:pt x="0" y="9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857250" y="2171700"/>
            <a:ext cx="105156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敌强我弱</a:t>
            </a:r>
            <a:endParaRPr/>
          </a:p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857250" y="2476500"/>
            <a:ext cx="1051560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1933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年秋起，国民党军对中央苏区发动第五次“围剿”，投入兵力约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50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万，红军约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8.6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万。</a:t>
            </a:r>
            <a:endParaRPr/>
          </a:p>
        </p:txBody>
      </p:sp>
      <p:sp>
        <p:nvSpPr>
          <p:cNvPr id="114" name=""/>
          <p:cNvSpPr/>
          <p:nvPr/>
        </p:nvSpPr>
        <p:spPr>
          <a:xfrm rot="0" flipH="0" flipV="0">
            <a:off x="647700" y="3124200"/>
            <a:ext cx="10972800" cy="9715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5" name=""/>
          <p:cNvSpPr/>
          <p:nvPr/>
        </p:nvSpPr>
        <p:spPr>
          <a:xfrm rot="0" flipH="0" flipV="0">
            <a:off x="647700" y="3124200"/>
            <a:ext cx="10972800" cy="971550"/>
          </a:xfrm>
          <a:custGeom>
            <a:pathLst>
              <a:path w="1152" h="10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00"/>
                </a:lnTo>
                <a:cubicBezTo>
                  <a:pt x="4" y="101"/>
                  <a:pt x="5" y="102"/>
                  <a:pt x="6" y="102"/>
                </a:cubicBezTo>
                <a:cubicBezTo>
                  <a:pt x="3" y="102"/>
                  <a:pt x="0" y="99"/>
                  <a:pt x="0" y="9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857250" y="3314700"/>
            <a:ext cx="105156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路线错误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857250" y="3619500"/>
            <a:ext cx="1051560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“左”倾错误领导推行阵地战、堡垒战，与优势敌军拼消耗，红军损失惨重。</a:t>
            </a:r>
            <a:endParaRPr/>
          </a:p>
        </p:txBody>
      </p:sp>
      <p:sp>
        <p:nvSpPr>
          <p:cNvPr id="118" name=""/>
          <p:cNvSpPr/>
          <p:nvPr/>
        </p:nvSpPr>
        <p:spPr>
          <a:xfrm rot="0" flipH="0" flipV="0">
            <a:off x="647700" y="4267200"/>
            <a:ext cx="10972800" cy="9715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9" name=""/>
          <p:cNvSpPr/>
          <p:nvPr/>
        </p:nvSpPr>
        <p:spPr>
          <a:xfrm rot="0" flipH="0" flipV="0">
            <a:off x="647700" y="4267200"/>
            <a:ext cx="10972800" cy="971550"/>
          </a:xfrm>
          <a:custGeom>
            <a:pathLst>
              <a:path w="1152" h="10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00"/>
                </a:lnTo>
                <a:cubicBezTo>
                  <a:pt x="4" y="101"/>
                  <a:pt x="5" y="102"/>
                  <a:pt x="6" y="102"/>
                </a:cubicBezTo>
                <a:cubicBezTo>
                  <a:pt x="3" y="102"/>
                  <a:pt x="0" y="99"/>
                  <a:pt x="0" y="9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857250" y="4457700"/>
            <a:ext cx="105156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被迫转移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857250" y="4762500"/>
            <a:ext cx="1051560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1934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10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月，中央红军撤离中央苏区，开始战略转移——最初并未叫“长征”。</a:t>
            </a:r>
            <a:endParaRPr/>
          </a:p>
        </p:txBody>
      </p:sp>
      <p:sp>
        <p:nvSpPr>
          <p:cNvPr id="122" name=""/>
          <p:cNvSpPr/>
          <p:nvPr/>
        </p:nvSpPr>
        <p:spPr>
          <a:xfrm rot="0" flipH="0" flipV="0">
            <a:off x="609600" y="5486400"/>
            <a:ext cx="10972800" cy="638175"/>
          </a:xfrm>
          <a:prstGeom prst="roundRect">
            <a:avLst>
              <a:gd name="adj" fmla="val 8955"/>
            </a:avLst>
          </a:prstGeom>
          <a:solidFill>
            <a:srgbClr val="F1E4C9"/>
          </a:solidFill>
          <a:ln/>
        </p:spPr>
        <p:txBody>
          <a:bodyPr/>
          <a:p/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819150" y="5724525"/>
            <a:ext cx="45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8F1116"/>
                </a:solidFill>
                <a:latin typeface="Microsoft YaHei"/>
                <a:ea typeface="Microsoft YaHei"/>
              </a:rPr>
              <a:t>一句话</a:t>
            </a:r>
            <a:endParaRPr/>
          </a:p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1409700" y="5657850"/>
            <a:ext cx="36576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不是想走，是不得不走；但走出去，才有了后来的路。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27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PART 02&lt;/Text&gt;&#13;&#10;        &lt;/Box&gt;&#13;&#10;        &lt;Text style={{ fontSize: 40, fontWeight: 'bold', color: '#2b2b2b', letterSpacing: 2 }}&gt;二、转折：遵义会议&lt;/Text&gt;&#13;&#10;        &lt;Text style={{ fontSize: 17, color: '#6b6355', lineHeight: 1.6 }}&gt;1935 年 1 月 · 贵州遵义&lt;/Text&gt;&#13;&#10;    &lt;/Box&gt;&#13;&#10;    &lt;Box style={{ flexDirection: 'row', gap: 18 }}&gt;&#13;&#10;        &lt;Box style={{ flex: 1, flexDirection: 'column', gap: 10, padding: '20px 22px', background: '#ffffff', borderRadius: 8 }}&gt;&#13;&#10;            &lt;Text style={{ fontSize: 14, color: '#c9a227', letterSpacing: 2 }}&gt;时间&lt;/Text&gt;&#13;&#10;            &lt;Text style={{ fontSize: 17, color: '#2b2b2b', lineHeight: 1.7 }}&gt;1935 年 1 月 15—17 日，贵州遵义。&lt;/Text&gt;&#13;&#10;        &lt;/Box&gt;&#13;&#10;        &lt;Box style={{ flex: 1, flexDirection: 'column', gap: 10, padding: '20px 22px', background: '#ffffff', borderRadius: 8 }}&gt;&#13;&#10;            &lt;Text style={{ fontSize: 14, color: '#c9a227', letterSpacing: 2 }}&gt;内容&lt;/Text&gt;&#13;&#10;            &lt;Text style={{ fontSize: 17, color: '#2b2b2b', lineHeight: 1.7 }}&gt;总结第五次反“围剿”失败的教训，纠正“左”倾军事错误，确立毛泽东在党中央和红军的领导地位。&lt;/Text&gt;&#13;&#10;        &lt;/Box&gt;&#13;&#10;        &lt;Box style={{ flex: 1, flexDirection: 'column', gap: 10, padding: '20px 22px', background: '#ffffff', borderRadius: 8 }}&gt;&#13;&#10;            &lt;Text style={{ fontSize: 14, color: '#c9a227', letterSpacing: 2 }}&gt;意义&lt;/Text&gt;&#13;&#10;            &lt;Text style={{ fontSize: 17, color: '#2b2b2b', lineHeight: 1.7 }}&gt;中国共产党第一次独立自主地解决自己的路线、方针和政策问题。&lt;/Text&gt;&#13;&#10;        &lt;/Box&gt;&#13;&#10;    &lt;/Box&gt;&#13;&#10;    &lt;Box style={{ padding: '20px 24px', background: '#7a0c10', borderRadius: 8 }}&gt;&#13;&#10;        &lt;Text style={{ fontSize: 17, color: '#f3e9d2', lineHeight: 1.7 }}&gt;&#13;&#10;            为什么说它“生死攸关”？因为它纠正的不是一次战术失误，而是“谁说了算”的规矩——从此由实际说了算。&#13;&#10;        &lt;/Text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4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129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742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PART 02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二、转折：遵义会议</a:t>
            </a:r>
            <a:endParaRPr/>
          </a:p>
        </p:txBody>
      </p:sp>
      <p:sp>
        <p:nvSpPr>
          <p:cNvPr id="132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月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贵州遵义</a:t>
            </a:r>
            <a:endParaRPr/>
          </a:p>
        </p:txBody>
      </p:sp>
      <p:sp>
        <p:nvSpPr>
          <p:cNvPr id="133" name=""/>
          <p:cNvSpPr/>
          <p:nvPr/>
        </p:nvSpPr>
        <p:spPr>
          <a:xfrm rot="0" flipH="0" flipV="0">
            <a:off x="609600" y="1981200"/>
            <a:ext cx="35433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819150" y="2171700"/>
            <a:ext cx="3124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C9A227"/>
                </a:solidFill>
                <a:latin typeface="Microsoft YaHei"/>
                <a:ea typeface="Microsoft YaHei"/>
              </a:rPr>
              <a:t>时间</a:t>
            </a:r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819150" y="2428875"/>
            <a:ext cx="3124200" cy="3333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275">
                <a:solidFill>
                  <a:srgbClr val="2B2B2B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年</a:t>
            </a:r>
            <a:r>
              <a:rPr lang="en-US" sz="1275">
                <a:solidFill>
                  <a:srgbClr val="2B2B2B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月</a:t>
            </a:r>
            <a:r>
              <a:rPr lang="en-US" sz="1275">
                <a:solidFill>
                  <a:srgbClr val="2B2B2B"/>
                </a:solidFill>
                <a:latin typeface="Microsoft YaHei"/>
                <a:ea typeface="Microsoft YaHei"/>
              </a:rPr>
              <a:t xml:space="preserve"> 15—17 </a:t>
            </a: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日，贵州遵义。</a:t>
            </a:r>
            <a:endParaRPr/>
          </a:p>
        </p:txBody>
      </p:sp>
      <p:sp>
        <p:nvSpPr>
          <p:cNvPr id="136" name=""/>
          <p:cNvSpPr/>
          <p:nvPr/>
        </p:nvSpPr>
        <p:spPr>
          <a:xfrm rot="0" flipH="0" flipV="0">
            <a:off x="4324350" y="1981200"/>
            <a:ext cx="35433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4533900" y="2171700"/>
            <a:ext cx="3124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C9A227"/>
                </a:solidFill>
                <a:latin typeface="Microsoft YaHei"/>
                <a:ea typeface="Microsoft YaHei"/>
              </a:rPr>
              <a:t>内容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4533900" y="2428875"/>
            <a:ext cx="3124200" cy="1000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总结第五次反“围剿”失败的教训，纠正“左”倾军事错误，确立毛泽东在党中央和红军的领导地位。</a:t>
            </a:r>
            <a:endParaRPr/>
          </a:p>
        </p:txBody>
      </p:sp>
      <p:sp>
        <p:nvSpPr>
          <p:cNvPr id="139" name=""/>
          <p:cNvSpPr/>
          <p:nvPr/>
        </p:nvSpPr>
        <p:spPr>
          <a:xfrm rot="0" flipH="0" flipV="0">
            <a:off x="8039100" y="1981200"/>
            <a:ext cx="35433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8248650" y="2171700"/>
            <a:ext cx="3124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150">
                <a:solidFill>
                  <a:srgbClr val="C9A227"/>
                </a:solidFill>
                <a:latin typeface="Microsoft YaHei"/>
                <a:ea typeface="Microsoft YaHei"/>
              </a:rPr>
              <a:t>意义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8248650" y="2428875"/>
            <a:ext cx="31242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中国共产党第一次独立自主地解决自己的路线、方针和政策问题。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609600" y="3867150"/>
            <a:ext cx="10972800" cy="714375"/>
          </a:xfrm>
          <a:prstGeom prst="roundRect">
            <a:avLst>
              <a:gd name="adj" fmla="val 10667"/>
            </a:avLst>
          </a:prstGeom>
          <a:solidFill>
            <a:srgbClr val="7A0C10"/>
          </a:solidFill>
          <a:ln/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838200" y="4057650"/>
            <a:ext cx="10515600" cy="3333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275">
                <a:solidFill>
                  <a:srgbClr val="F3E9D2"/>
                </a:solidFill>
                <a:latin typeface="Microsoft YaHei"/>
                <a:ea typeface="Microsoft YaHei"/>
              </a:rPr>
              <a:t>为什么说它“生死攸关”？因为它纠正的不是一次战术失误，而是“谁说了算”的规矩——从此由实际说了算。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46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PART 03&lt;/Text&gt;&#13;&#10;        &lt;/Box&gt;&#13;&#10;        &lt;Text style={{ fontSize: 40, fontWeight: 'bold', color: '#2b2b2b', letterSpacing: 2 }}&gt;三、用兵如神：四渡赤水&lt;/Text&gt;&#13;&#10;        &lt;Text style={{ fontSize: 17, color: '#6b6355', lineHeight: 1.6 }}&gt;1935 年 1—3 月 · 赤水河&lt;/Text&gt;&#13;&#10;    &lt;/Box&gt;&#13;&#10;    &lt;Box style={{ flexDirection: 'row', gap: 14 }}&gt;&#13;&#10;        &lt;Box style={{ flex: 1, flexDirection: 'column', gap: 8, padding: '18px 16px', background: '#ffffff', borderRadius: 8 }}&gt;&#13;&#10;            &lt;Text style={{ fontSize: 22, fontWeight: 'bold', color: '#8f1116' }}&gt;一渡&lt;/Text&gt;&#13;&#10;            &lt;Text style={{ fontSize: 14, color: '#6b6355', lineHeight: 1.6 }}&gt;土城战斗失利后西渡赤水河，跳出敌军合围。&lt;/Text&gt;&#13;&#10;        &lt;/Box&gt;&#13;&#10;        &lt;Box style={{ flex: 1, flexDirection: 'column', gap: 8, padding: '18px 16px', background: '#ffffff', borderRadius: 8 }}&gt;&#13;&#10;            &lt;Text style={{ fontSize: 22, fontWeight: 'bold', color: '#8f1116' }}&gt;二渡&lt;/Text&gt;&#13;&#10;            &lt;Text style={{ fontSize: 14, color: '#6b6355', lineHeight: 1.6 }}&gt;回师黔北，再占遵义，取得长征以来最大胜利。&lt;/Text&gt;&#13;&#10;        &lt;/Box&gt;&#13;&#10;        &lt;Box style={{ flex: 1, flexDirection: 'column', gap: 8, padding: '18px 16px', background: '#ffffff', borderRadius: 8 }}&gt;&#13;&#10;            &lt;Text style={{ fontSize: 22, fontWeight: 'bold', color: '#8f1116' }}&gt;三渡&lt;/Text&gt;&#13;&#10;            &lt;Text style={{ fontSize: 14, color: '#6b6355', lineHeight: 1.6 }}&gt;再渡赤水，佯动诱敌，把敌人引向川南。&lt;/Text&gt;&#13;&#10;        &lt;/Box&gt;&#13;&#10;        &lt;Box style={{ flex: 1, flexDirection: 'column', gap: 8, padding: '18px 16px', background: '#ffffff', borderRadius: 8 }}&gt;&#13;&#10;            &lt;Text style={{ fontSize: 22, fontWeight: 'bold', color: '#8f1116' }}&gt;四渡&lt;/Text&gt;&#13;&#10;            &lt;Text style={{ fontSize: 14, color: '#6b6355', lineHeight: 1.6 }}&gt;南渡乌江，威逼贵阳，调出滇军，跳出包围圈。&lt;/Text&gt;&#13;&#10;        &lt;/Box&gt;&#13;&#10;    &lt;/Box&gt;&#13;&#10;    &lt;Box style={{ flexDirection: 'row', gap: 16, alignItems: 'center', padding: '18px 22px',&#13;&#10;                  background: '#f1e4c9', borderRadius: 6 }}&gt;&#13;&#10;        &lt;Text style={{ fontSize: 15, fontWeight: 'bold', color: '#8f1116', letterSpacing: 1 }}&gt;怎么读&lt;/Text&gt;&#13;&#10;        &lt;Text style={{ fontSize: 16, color: '#2b2b2b', lineHeight: 1.6 }}&gt;&#13;&#10;            三个月内四次渡过同一条河，不是绕圈，是算准了才走：你打你的，我打我的。&#13;&#10;        &lt;/Text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5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148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742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PART 03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三、用兵如神：四渡赤水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1—3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月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赤水河</a:t>
            </a:r>
            <a:endParaRPr/>
          </a:p>
        </p:txBody>
      </p:sp>
      <p:sp>
        <p:nvSpPr>
          <p:cNvPr id="152" name=""/>
          <p:cNvSpPr/>
          <p:nvPr/>
        </p:nvSpPr>
        <p:spPr>
          <a:xfrm rot="0" flipH="0" flipV="0">
            <a:off x="609600" y="1981200"/>
            <a:ext cx="264795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762000" y="2152650"/>
            <a:ext cx="2343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8F1116"/>
                </a:solidFill>
                <a:latin typeface="Microsoft YaHei"/>
                <a:ea typeface="Microsoft YaHei"/>
              </a:rPr>
              <a:t>一渡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762000" y="2486025"/>
            <a:ext cx="234315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土城战斗失利后西渡赤水河，跳出敌军合围。</a:t>
            </a:r>
            <a:endParaRPr/>
          </a:p>
        </p:txBody>
      </p:sp>
      <p:sp>
        <p:nvSpPr>
          <p:cNvPr id="155" name=""/>
          <p:cNvSpPr/>
          <p:nvPr/>
        </p:nvSpPr>
        <p:spPr>
          <a:xfrm rot="0" flipH="0" flipV="0">
            <a:off x="3390900" y="1981200"/>
            <a:ext cx="263842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3543300" y="2152650"/>
            <a:ext cx="23336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8F1116"/>
                </a:solidFill>
                <a:latin typeface="Microsoft YaHei"/>
                <a:ea typeface="Microsoft YaHei"/>
              </a:rPr>
              <a:t>二渡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3543300" y="2486025"/>
            <a:ext cx="23336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回师黔北，再占遵义，取得长征以来最大胜利。</a:t>
            </a:r>
            <a:endParaRPr/>
          </a:p>
        </p:txBody>
      </p:sp>
      <p:sp>
        <p:nvSpPr>
          <p:cNvPr id="158" name=""/>
          <p:cNvSpPr/>
          <p:nvPr/>
        </p:nvSpPr>
        <p:spPr>
          <a:xfrm rot="0" flipH="0" flipV="0">
            <a:off x="6162675" y="1981200"/>
            <a:ext cx="264795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6315075" y="2152650"/>
            <a:ext cx="23431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8F1116"/>
                </a:solidFill>
                <a:latin typeface="Microsoft YaHei"/>
                <a:ea typeface="Microsoft YaHei"/>
              </a:rPr>
              <a:t>三渡</a:t>
            </a:r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6315075" y="2486025"/>
            <a:ext cx="234315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再渡赤水，佯动诱敌，把敌人引向川南。</a:t>
            </a:r>
            <a:endParaRPr/>
          </a:p>
        </p:txBody>
      </p:sp>
      <p:sp>
        <p:nvSpPr>
          <p:cNvPr id="161" name=""/>
          <p:cNvSpPr/>
          <p:nvPr/>
        </p:nvSpPr>
        <p:spPr>
          <a:xfrm rot="0" flipH="0" flipV="0">
            <a:off x="8943975" y="1981200"/>
            <a:ext cx="2638425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9096375" y="2152650"/>
            <a:ext cx="23336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8F1116"/>
                </a:solidFill>
                <a:latin typeface="Microsoft YaHei"/>
                <a:ea typeface="Microsoft YaHei"/>
              </a:rPr>
              <a:t>四渡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9096375" y="2486025"/>
            <a:ext cx="23336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南渡乌江，威逼贵阳，调出滇军，跳出包围圈。</a:t>
            </a:r>
            <a:endParaRPr/>
          </a:p>
        </p:txBody>
      </p:sp>
      <p:sp>
        <p:nvSpPr>
          <p:cNvPr id="164" name=""/>
          <p:cNvSpPr/>
          <p:nvPr/>
        </p:nvSpPr>
        <p:spPr>
          <a:xfrm rot="0" flipH="0" flipV="0">
            <a:off x="609600" y="3419475"/>
            <a:ext cx="10972800" cy="638175"/>
          </a:xfrm>
          <a:prstGeom prst="roundRect">
            <a:avLst>
              <a:gd name="adj" fmla="val 8955"/>
            </a:avLst>
          </a:prstGeom>
          <a:solidFill>
            <a:srgbClr val="F1E4C9"/>
          </a:solidFill>
          <a:ln/>
        </p:spPr>
        <p:txBody>
          <a:bodyPr/>
          <a:p/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819150" y="3657600"/>
            <a:ext cx="45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8F1116"/>
                </a:solidFill>
                <a:latin typeface="Microsoft YaHei"/>
                <a:ea typeface="Microsoft YaHei"/>
              </a:rPr>
              <a:t>怎么读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1428750" y="3590925"/>
            <a:ext cx="5334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三个月内四次渡过同一条河，不是绕圈，是算准了才走：你打你的，我打我的。</a:t>
            </a:r>
            <a:endParaRPr/>
          </a:p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69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PART 04&lt;/Text&gt;&#13;&#10;        &lt;/Box&gt;&#13;&#10;        &lt;Text style={{ fontSize: 40, fontWeight: 'bold', color: '#2b2b2b', letterSpacing: 2 }}&gt;四、天险：三处生死关口&lt;/Text&gt;&#13;&#10;        &lt;Text style={{ fontSize: 17, color: '#6b6355', lineHeight: 1.6 }}&gt;三处均在 1935 年 5 月前后，是长征中最惊险的一段&lt;/Text&gt;&#13;&#10;    &lt;/Box&gt;&#13;&#10;    &lt;Box style={{ flexDirection: 'row', gap: 18 }}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巧渡金沙江&lt;/Text&gt;&#13;&#10;            &lt;Text style={{ fontSize: 15, color: '#6b6355', lineHeight: 1.65 }}&gt;1935 年 5 月，7 条小船，9 天 9 夜，全军渡过金沙江，把数十万追兵甩在江南。&lt;/Text&gt;&#13;&#10;        &lt;/Box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强渡大渡河&lt;/Text&gt;&#13;&#10;            &lt;Text style={{ fontSize: 15, color: '#6b6355', lineHeight: 1.65 }}&gt;安顺场，17 名勇士乘一条小船强渡成功，为后续打开通道。&lt;/Text&gt;&#13;&#10;        &lt;/Box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飞夺泸定桥&lt;/Text&gt;&#13;&#10;            &lt;Text style={{ fontSize: 15, color: '#6b6355', lineHeight: 1.65 }}&gt;1935 年 5 月 29 日，一昼夜急行军 240 里，22 名勇士攀铁索夺桥。&lt;/Text&gt;&#13;&#10;        &lt;/Box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6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171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742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PART 04</a:t>
            </a:r>
            <a:endParaRPr/>
          </a:p>
        </p:txBody>
      </p:sp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四、天险：三处生死关口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三处均在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1935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月前后，是长征中最惊险的一段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647700" y="1981200"/>
            <a:ext cx="3543300" cy="125730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76" name=""/>
          <p:cNvSpPr/>
          <p:nvPr/>
        </p:nvSpPr>
        <p:spPr>
          <a:xfrm rot="0" flipH="0" flipV="0">
            <a:off x="647700" y="1981200"/>
            <a:ext cx="3543300" cy="1257300"/>
          </a:xfrm>
          <a:custGeom>
            <a:pathLst>
              <a:path w="372" h="13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30"/>
                </a:lnTo>
                <a:cubicBezTo>
                  <a:pt x="4" y="131"/>
                  <a:pt x="5" y="132"/>
                  <a:pt x="6" y="132"/>
                </a:cubicBez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857250" y="2171700"/>
            <a:ext cx="3086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巧渡金沙江</a:t>
            </a:r>
            <a:endParaRPr/>
          </a:p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857250" y="2476500"/>
            <a:ext cx="3086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月，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7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条小船，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9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天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夜，全军渡过金沙江，把数十万追兵甩在江南。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4362450" y="1981200"/>
            <a:ext cx="3543300" cy="125730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0" name=""/>
          <p:cNvSpPr/>
          <p:nvPr/>
        </p:nvSpPr>
        <p:spPr>
          <a:xfrm rot="0" flipH="0" flipV="0">
            <a:off x="4362450" y="1981200"/>
            <a:ext cx="3543300" cy="1257300"/>
          </a:xfrm>
          <a:custGeom>
            <a:pathLst>
              <a:path w="372" h="13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30"/>
                </a:lnTo>
                <a:cubicBezTo>
                  <a:pt x="4" y="131"/>
                  <a:pt x="5" y="132"/>
                  <a:pt x="6" y="132"/>
                </a:cubicBez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4572000" y="2171700"/>
            <a:ext cx="3086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强渡大渡河</a:t>
            </a:r>
            <a:endParaRPr/>
          </a:p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4572000" y="2476500"/>
            <a:ext cx="3086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安顺场，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17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名勇士乘一条小船强渡成功，为后续打开通道。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8077200" y="1981200"/>
            <a:ext cx="3543300" cy="125730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4" name=""/>
          <p:cNvSpPr/>
          <p:nvPr/>
        </p:nvSpPr>
        <p:spPr>
          <a:xfrm rot="0" flipH="0" flipV="0">
            <a:off x="8077200" y="1981200"/>
            <a:ext cx="3543300" cy="1257300"/>
          </a:xfrm>
          <a:custGeom>
            <a:pathLst>
              <a:path w="372" h="13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30"/>
                </a:lnTo>
                <a:cubicBezTo>
                  <a:pt x="4" y="131"/>
                  <a:pt x="5" y="132"/>
                  <a:pt x="6" y="132"/>
                </a:cubicBez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8286750" y="2171700"/>
            <a:ext cx="3086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飞夺泸定桥</a:t>
            </a:r>
            <a:endParaRPr/>
          </a:p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8286750" y="2476500"/>
            <a:ext cx="3086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月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29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日，一昼夜急行军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240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里，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22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名勇士攀铁索夺桥。</a:t>
            </a:r>
            <a:endParaRPr/>
          </a:p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89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PART 05&lt;/Text&gt;&#13;&#10;        &lt;/Box&gt;&#13;&#10;        &lt;Text style={{ fontSize: 40, fontWeight: 'bold', color: '#2b2b2b', letterSpacing: 2 }}&gt;五、极限：雪山与草地&lt;/Text&gt;&#13;&#10;        &lt;Text style={{ fontSize: 17, color: '#6b6355', lineHeight: 1.6 }}&gt;1935 年 6 月 · 8 月&lt;/Text&gt;&#13;&#10;    &lt;/Box&gt;&#13;&#10;    &lt;Box style={{ flexDirection: 'row', gap: 18 }}&gt;&#13;&#10;        &lt;Box style={{ flex: 1, flexDirection: 'column', gap: 12, padding: '24px 26px', background: '#ffffff',&#13;&#10;                      borderRadius: 8, borderTop: '4px solid #8f1116' }}&gt;&#13;&#10;            &lt;Text style={{ fontSize: 24, fontWeight: 'bold', color: '#2b2b2b' }}&gt;夹金山&lt;/Text&gt;&#13;&#10;            &lt;Text style={{ fontSize: 15, color: '#6b6355', lineHeight: 1.75 }}&gt;&#13;&#10;                海拔 4000 多米，1935 年 6 月翻越。空气稀薄，走三步就要喘；战士们含辣椒、生姜御寒，用绳子把彼此连起来。&#13;&#10;            &lt;/Text&gt;&#13;&#10;            &lt;Text style={{ fontSize: 14, color: '#9a8f7c' }}&gt;有人坐下休息，就再也没能站起来。&lt;/Text&gt;&#13;&#10;        &lt;/Box&gt;&#13;&#10;        &lt;Box style={{ flex: 1, flexDirection: 'column', gap: 12, padding: '24px 26px', background: '#ffffff',&#13;&#10;                      borderRadius: 8, borderTop: '4px solid #4a5d33' }}&gt;&#13;&#10;            &lt;Text style={{ fontSize: 24, fontWeight: 'bold', color: '#2b2b2b' }}&gt;草地&lt;/Text&gt;&#13;&#10;            &lt;Text style={{ fontSize: 15, color: '#6b6355', lineHeight: 1.75 }}&gt;&#13;&#10;                1935 年 8 月，茫茫沼泽，无路可循，一脚踩空便可能陷落。粮食耗尽后，皮带、皮鞋、草根都成了食物。&#13;&#10;            &lt;/Text&gt;&#13;&#10;            &lt;Text style={{ fontSize: 14, color: '#9a8f7c' }}&gt;走出草地时，队伍又少了一批人。&lt;/Text&gt;&#13;&#10;        &lt;/Box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7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191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742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PART 05</a:t>
            </a:r>
            <a:endParaRPr/>
          </a:p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五、极限：雪山与草地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月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· 8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月</a:t>
            </a:r>
            <a:endParaRPr/>
          </a:p>
        </p:txBody>
      </p:sp>
      <p:sp>
        <p:nvSpPr>
          <p:cNvPr id="195" name=""/>
          <p:cNvSpPr/>
          <p:nvPr/>
        </p:nvSpPr>
        <p:spPr>
          <a:xfrm rot="0" flipH="0" flipV="0">
            <a:off x="609600" y="2019300"/>
            <a:ext cx="5400675" cy="1762125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6" name=""/>
          <p:cNvSpPr/>
          <p:nvPr/>
        </p:nvSpPr>
        <p:spPr>
          <a:xfrm rot="0" flipH="0" flipV="0">
            <a:off x="609600" y="2019300"/>
            <a:ext cx="5400675" cy="1762125"/>
          </a:xfrm>
          <a:custGeom>
            <a:pathLst>
              <a:path w="567" h="185">
                <a:moveTo>
                  <a:pt x="559" y="0"/>
                </a:moveTo>
                <a:cubicBezTo>
                  <a:pt x="563" y="0"/>
                  <a:pt x="566" y="3"/>
                  <a:pt x="567" y="7"/>
                </a:cubicBezTo>
                <a:cubicBezTo>
                  <a:pt x="566" y="5"/>
                  <a:pt x="565" y="4"/>
                  <a:pt x="563" y="4"/>
                </a:cubicBezTo>
                <a:lnTo>
                  <a:pt x="4" y="4"/>
                </a:lnTo>
                <a:cubicBezTo>
                  <a:pt x="2" y="4"/>
                  <a:pt x="0" y="5"/>
                  <a:pt x="0" y="7"/>
                </a:cubicBezTo>
                <a:cubicBezTo>
                  <a:pt x="0" y="3"/>
                  <a:pt x="4" y="0"/>
                  <a:pt x="8" y="0"/>
                </a:cubicBezTo>
                <a:lnTo>
                  <a:pt x="559" y="0"/>
                </a:ln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857250" y="2247900"/>
            <a:ext cx="49053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2B2B2B"/>
                </a:solidFill>
                <a:latin typeface="Microsoft YaHei"/>
                <a:ea typeface="Microsoft YaHei"/>
              </a:rPr>
              <a:t>夹金山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857250" y="2638425"/>
            <a:ext cx="4905375" cy="6000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海拔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4000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多米，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月翻越。空气稀薄，走三步就要喘；战士们含辣椒、生姜御寒，用绳子把彼此连起来。</a:t>
            </a:r>
            <a:endParaRPr/>
          </a:p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857250" y="3352800"/>
            <a:ext cx="49053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A8F7C"/>
                </a:solidFill>
                <a:latin typeface="Microsoft YaHei"/>
                <a:ea typeface="Microsoft YaHei"/>
              </a:rPr>
              <a:t>有人坐下休息，就再也没能站起来。</a:t>
            </a:r>
            <a:endParaRPr/>
          </a:p>
        </p:txBody>
      </p:sp>
      <p:sp>
        <p:nvSpPr>
          <p:cNvPr id="200" name=""/>
          <p:cNvSpPr/>
          <p:nvPr/>
        </p:nvSpPr>
        <p:spPr>
          <a:xfrm rot="0" flipH="0" flipV="0">
            <a:off x="6181725" y="2019300"/>
            <a:ext cx="5400675" cy="1762125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01" name=""/>
          <p:cNvSpPr/>
          <p:nvPr/>
        </p:nvSpPr>
        <p:spPr>
          <a:xfrm rot="0" flipH="0" flipV="0">
            <a:off x="6181725" y="2019300"/>
            <a:ext cx="5400675" cy="1762125"/>
          </a:xfrm>
          <a:custGeom>
            <a:pathLst>
              <a:path w="567" h="185">
                <a:moveTo>
                  <a:pt x="559" y="0"/>
                </a:moveTo>
                <a:cubicBezTo>
                  <a:pt x="563" y="0"/>
                  <a:pt x="566" y="3"/>
                  <a:pt x="567" y="7"/>
                </a:cubicBezTo>
                <a:cubicBezTo>
                  <a:pt x="566" y="5"/>
                  <a:pt x="565" y="4"/>
                  <a:pt x="563" y="4"/>
                </a:cubicBezTo>
                <a:lnTo>
                  <a:pt x="4" y="4"/>
                </a:lnTo>
                <a:cubicBezTo>
                  <a:pt x="2" y="4"/>
                  <a:pt x="0" y="5"/>
                  <a:pt x="0" y="7"/>
                </a:cubicBezTo>
                <a:cubicBezTo>
                  <a:pt x="0" y="3"/>
                  <a:pt x="4" y="0"/>
                  <a:pt x="8" y="0"/>
                </a:cubicBezTo>
                <a:lnTo>
                  <a:pt x="559" y="0"/>
                </a:lnTo>
                <a:close/>
              </a:path>
            </a:pathLst>
          </a:custGeom>
          <a:solidFill>
            <a:srgbClr val="4A5D33"/>
          </a:solidFill>
          <a:ln/>
        </p:spPr>
        <p:txBody>
          <a:bodyPr/>
          <a:p/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6429375" y="2247900"/>
            <a:ext cx="49053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2B2B2B"/>
                </a:solidFill>
                <a:latin typeface="Microsoft YaHei"/>
                <a:ea typeface="Microsoft YaHei"/>
              </a:rPr>
              <a:t>草地</a:t>
            </a:r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6429375" y="2638425"/>
            <a:ext cx="4905375" cy="6000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5000"/>
              </a:lnSpc>
            </a:pP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年</a:t>
            </a:r>
            <a:r>
              <a:rPr lang="en-US" sz="1125">
                <a:solidFill>
                  <a:srgbClr val="6B6355"/>
                </a:solidFill>
                <a:latin typeface="Microsoft YaHei"/>
                <a:ea typeface="Microsoft YaHei"/>
              </a:rPr>
              <a:t xml:space="preserve"> 8 </a:t>
            </a: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月，茫茫沼泽，无路可循，一脚踩空便可能陷落。粮食耗尽后，皮带、皮鞋、草根都成了食物。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6429375" y="3352800"/>
            <a:ext cx="49053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A8F7C"/>
                </a:solidFill>
                <a:latin typeface="Microsoft YaHei"/>
                <a:ea typeface="Microsoft YaHei"/>
              </a:rPr>
              <a:t>走出草地时，队伍又少了一批人。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07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207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PART 06&lt;/Text&gt;&#13;&#10;        &lt;/Box&gt;&#13;&#10;        &lt;Text style={{ fontSize: 40, fontWeight: 'bold', color: '#2b2b2b', letterSpacing: 2 }}&gt;六、落脚：从吴起镇到会宁&lt;/Text&gt;&#13;&#10;        &lt;Text style={{ fontSize: 17, color: '#6b6355', lineHeight: 1.6 }}&gt;1935.10 — 1936.10&lt;/Text&gt;&#13;&#10;    &lt;/Box&gt;&#13;&#10;    &lt;Box style={{ flexDirection: 'row', gap: 18 }}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1935.10&lt;/Text&gt;&#13;&#10;            &lt;Text style={{ fontSize: 15, color: '#6b6355', lineHeight: 1.65 }}&gt;中央红军到达陕北吴起镇，历时一年零九天，行程二万五千里。&lt;/Text&gt;&#13;&#10;        &lt;/Box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1936.10&lt;/Text&gt;&#13;&#10;            &lt;Text style={{ fontSize: 15, color: '#6b6355', lineHeight: 1.65 }}&gt;红一、红二、红四方面军在甘肃会宁、静宁将台堡会师。&lt;/Text&gt;&#13;&#10;        &lt;/Box&gt;&#13;&#10;        &lt;Box style={{ flex: 1, minWidth: 0, flexDirection: 'column', gap: 8, padding: '20px 22px',&#13;&#10;                      background: '#ffffff', borderLeft: '4px solid #8f1116', borderRadius: 6 }}&gt;&#13;&#10;            &lt;Text style={{ fontSize: 20, fontWeight: 'bold', color: '#2b2b2b' }}&gt;胜利结束&lt;/Text&gt;&#13;&#10;            &lt;Text style={{ fontSize: 15, color: '#6b6355', lineHeight: 1.65 }}&gt;宣告国民党军围追堵截的失败，为中国革命保存了骨干力量。&lt;/Text&gt;&#13;&#10;        &lt;/Box&gt;&#13;&#10;    &lt;/Box&gt;&#13;&#10;    &lt;Box style={{ flexDirection: 'row', alignItems: 'center', gap: 14, padding: '14px 22px',&#13;&#10;                  background: '#f1e4c9', borderRadius: 6 }}&gt;&#13;&#10;        &lt;Text style={{ fontSize: 15, fontWeight: 'bold', color: '#8f1116', letterSpacing: 1 }}&gt;记住&lt;/Text&gt;&#13;&#10;        &lt;Text style={{ fontSize: 16, color: '#2b2b2b', lineHeight: 1.6 }}&gt;&#13;&#10;            1935 年 10 月中央红军到达陕北；1936 年 10 月三大主力会师，长征胜利结束。&#13;&#10;        &lt;/Text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8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209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742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PART 06</a:t>
            </a:r>
            <a:endParaRPr/>
          </a:p>
        </p:txBody>
      </p:sp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六、落脚：从吴起镇到会宁</a:t>
            </a:r>
            <a:endParaRPr/>
          </a:p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>1935.10 — 1936.10</a:t>
            </a:r>
            <a:endParaRPr/>
          </a:p>
        </p:txBody>
      </p:sp>
      <p:sp>
        <p:nvSpPr>
          <p:cNvPr id="213" name=""/>
          <p:cNvSpPr/>
          <p:nvPr/>
        </p:nvSpPr>
        <p:spPr>
          <a:xfrm rot="0" flipH="0" flipV="0">
            <a:off x="647700" y="1981200"/>
            <a:ext cx="3543300" cy="125730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4" name=""/>
          <p:cNvSpPr/>
          <p:nvPr/>
        </p:nvSpPr>
        <p:spPr>
          <a:xfrm rot="0" flipH="0" flipV="0">
            <a:off x="647700" y="1981200"/>
            <a:ext cx="3543300" cy="1257300"/>
          </a:xfrm>
          <a:custGeom>
            <a:pathLst>
              <a:path w="372" h="13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30"/>
                </a:lnTo>
                <a:cubicBezTo>
                  <a:pt x="4" y="131"/>
                  <a:pt x="5" y="132"/>
                  <a:pt x="6" y="132"/>
                </a:cubicBez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857250" y="2171700"/>
            <a:ext cx="3086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2B2B2B"/>
                </a:solidFill>
                <a:latin typeface="Microsoft YaHei"/>
                <a:ea typeface="Microsoft YaHei"/>
              </a:rPr>
              <a:t>1935.10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857250" y="2476500"/>
            <a:ext cx="3086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中央红军到达陕北吴起镇，历时一年零九天，行程二万五千里。</a:t>
            </a:r>
            <a:endParaRPr/>
          </a:p>
        </p:txBody>
      </p:sp>
      <p:sp>
        <p:nvSpPr>
          <p:cNvPr id="217" name=""/>
          <p:cNvSpPr/>
          <p:nvPr/>
        </p:nvSpPr>
        <p:spPr>
          <a:xfrm rot="0" flipH="0" flipV="0">
            <a:off x="4362450" y="1981200"/>
            <a:ext cx="3543300" cy="125730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8" name=""/>
          <p:cNvSpPr/>
          <p:nvPr/>
        </p:nvSpPr>
        <p:spPr>
          <a:xfrm rot="0" flipH="0" flipV="0">
            <a:off x="4362450" y="1981200"/>
            <a:ext cx="3543300" cy="1257300"/>
          </a:xfrm>
          <a:custGeom>
            <a:pathLst>
              <a:path w="372" h="13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30"/>
                </a:lnTo>
                <a:cubicBezTo>
                  <a:pt x="4" y="131"/>
                  <a:pt x="5" y="132"/>
                  <a:pt x="6" y="132"/>
                </a:cubicBez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4572000" y="2171700"/>
            <a:ext cx="3086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2B2B2B"/>
                </a:solidFill>
                <a:latin typeface="Microsoft YaHei"/>
                <a:ea typeface="Microsoft YaHei"/>
              </a:rPr>
              <a:t>1936.10</a:t>
            </a:r>
            <a:endParaRPr/>
          </a:p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4572000" y="2476500"/>
            <a:ext cx="3086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红一、红二、红四方面军在甘肃会宁、静宁将台堡会师。</a:t>
            </a:r>
            <a:endParaRPr/>
          </a:p>
        </p:txBody>
      </p:sp>
      <p:sp>
        <p:nvSpPr>
          <p:cNvPr id="221" name=""/>
          <p:cNvSpPr/>
          <p:nvPr/>
        </p:nvSpPr>
        <p:spPr>
          <a:xfrm rot="0" flipH="0" flipV="0">
            <a:off x="8077200" y="1981200"/>
            <a:ext cx="3543300" cy="125730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2" name=""/>
          <p:cNvSpPr/>
          <p:nvPr/>
        </p:nvSpPr>
        <p:spPr>
          <a:xfrm rot="0" flipH="0" flipV="0">
            <a:off x="8077200" y="1981200"/>
            <a:ext cx="3543300" cy="1257300"/>
          </a:xfrm>
          <a:custGeom>
            <a:pathLst>
              <a:path w="372" h="132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130"/>
                </a:lnTo>
                <a:cubicBezTo>
                  <a:pt x="4" y="131"/>
                  <a:pt x="5" y="132"/>
                  <a:pt x="6" y="132"/>
                </a:cubicBezTo>
                <a:cubicBezTo>
                  <a:pt x="3" y="132"/>
                  <a:pt x="0" y="129"/>
                  <a:pt x="0" y="12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8286750" y="2171700"/>
            <a:ext cx="3086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B2B2B"/>
                </a:solidFill>
                <a:latin typeface="Microsoft YaHei"/>
                <a:ea typeface="Microsoft YaHei"/>
              </a:rPr>
              <a:t>胜利结束</a:t>
            </a:r>
            <a:endParaRPr/>
          </a:p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8286750" y="2476500"/>
            <a:ext cx="3086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6B6355"/>
                </a:solidFill>
                <a:latin typeface="Microsoft YaHei"/>
                <a:ea typeface="Microsoft YaHei"/>
              </a:rPr>
              <a:t>宣告国民党军围追堵截的失败，为中国革命保存了骨干力量。</a:t>
            </a:r>
            <a:endParaRPr/>
          </a:p>
        </p:txBody>
      </p:sp>
      <p:sp>
        <p:nvSpPr>
          <p:cNvPr id="225" name=""/>
          <p:cNvSpPr/>
          <p:nvPr/>
        </p:nvSpPr>
        <p:spPr>
          <a:xfrm rot="0" flipH="0" flipV="0">
            <a:off x="609600" y="3486150"/>
            <a:ext cx="10972800" cy="561975"/>
          </a:xfrm>
          <a:prstGeom prst="roundRect">
            <a:avLst>
              <a:gd name="adj" fmla="val 10169"/>
            </a:avLst>
          </a:prstGeom>
          <a:solidFill>
            <a:srgbClr val="F1E4C9"/>
          </a:solidFill>
          <a:ln/>
        </p:spPr>
        <p:txBody>
          <a:bodyPr/>
          <a:p/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819150" y="3686175"/>
            <a:ext cx="304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8F1116"/>
                </a:solidFill>
                <a:latin typeface="Microsoft YaHei"/>
                <a:ea typeface="Microsoft YaHei"/>
              </a:rPr>
              <a:t>记住</a:t>
            </a:r>
            <a:endParaRPr/>
          </a:p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1257300" y="3619500"/>
            <a:ext cx="54578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2B2B2B"/>
                </a:solidFill>
                <a:latin typeface="Microsoft YaHei"/>
                <a:ea typeface="Microsoft YaHei"/>
              </a:rPr>
              <a:t xml:space="preserve">1935 </a:t>
            </a: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年</a:t>
            </a:r>
            <a:r>
              <a:rPr lang="en-US" sz="1200">
                <a:solidFill>
                  <a:srgbClr val="2B2B2B"/>
                </a:solidFill>
                <a:latin typeface="Microsoft YaHei"/>
                <a:ea typeface="Microsoft YaHei"/>
              </a:rPr>
              <a:t xml:space="preserve"> 10 </a:t>
            </a: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月中央红军到达陕北；</a:t>
            </a:r>
            <a:r>
              <a:rPr lang="en-US" sz="1200">
                <a:solidFill>
                  <a:srgbClr val="2B2B2B"/>
                </a:solidFill>
                <a:latin typeface="Microsoft YaHei"/>
                <a:ea typeface="Microsoft YaHei"/>
              </a:rPr>
              <a:t xml:space="preserve">1936 </a:t>
            </a: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年</a:t>
            </a:r>
            <a:r>
              <a:rPr lang="en-US" sz="1200">
                <a:solidFill>
                  <a:srgbClr val="2B2B2B"/>
                </a:solidFill>
                <a:latin typeface="Microsoft YaHei"/>
                <a:ea typeface="Microsoft YaHei"/>
              </a:rPr>
              <a:t xml:space="preserve"> 10 </a:t>
            </a: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月三大主力会师，长征胜利结束。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08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230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DATA&lt;/Text&gt;&#13;&#10;        &lt;/Box&gt;&#13;&#10;        &lt;Text style={{ fontSize: 40, fontWeight: 'bold', color: '#2b2b2b', letterSpacing: 2 }}&gt;数字里的长征&lt;/Text&gt;&#13;&#10;        &lt;Text style={{ fontSize: 17, color: '#6b6355', lineHeight: 1.6 }}&gt;把大数字换算成可感知的经验&lt;/Text&gt;&#13;&#10;    &lt;/Box&gt;&#13;&#10;    &lt;Box style={{ flexDirection: 'row', gap: 14 }}&gt;&#13;&#10;        &lt;Box style={{ flex: 1, flexDirection: 'column', alignItems: 'center', gap: 6,&#13;&#10;                      padding: '22px 10px', background: '#ffffff', borderRadius: 8 }}&gt;&#13;&#10;            &lt;Text style={{ fontSize: 44, fontWeight: 'bold', color: '#8f1116', lineHeight: 1.1 }}&gt;25000&lt;/Text&gt;&#13;&#10;            &lt;Text style={{ fontSize: 14, color: '#6b6355', letterSpacing: 1 }}&gt;里&lt;/Text&gt;&#13;&#10;            &lt;Text style={{ fontSize: 13, color: '#9a8f7c' }}&gt;中央红军总行程&lt;/Text&gt;&#13;&#10;        &lt;/Box&gt;&#13;&#10;        &lt;Box style={{ flex: 1, flexDirection: 'column', alignItems: 'center', gap: 6,&#13;&#10;                      padding: '22px 10px', background: '#ffffff', borderRadius: 8 }}&gt;&#13;&#10;            &lt;Text style={{ fontSize: 44, fontWeight: 'bold', color: '#8f1116', lineHeight: 1.1 }}&gt;368&lt;/Text&gt;&#13;&#10;            &lt;Text style={{ fontSize: 14, color: '#6b6355', letterSpacing: 1 }}&gt;天&lt;/Text&gt;&#13;&#10;            &lt;Text style={{ fontSize: 13, color: '#9a8f7c' }}&gt;历时约一年&lt;/Text&gt;&#13;&#10;        &lt;/Box&gt;&#13;&#10;        &lt;Box style={{ flex: 1, flexDirection: 'column', alignItems: 'center', gap: 6,&#13;&#10;                      padding: '22px 10px', background: '#ffffff', borderRadius: 8 }}&gt;&#13;&#10;            &lt;Text style={{ fontSize: 44, fontWeight: 'bold', color: '#8f1116', lineHeight: 1.1 }}&gt;11&lt;/Text&gt;&#13;&#10;            &lt;Text style={{ fontSize: 14, color: '#6b6355', letterSpacing: 1 }}&gt;个省&lt;/Text&gt;&#13;&#10;            &lt;Text style={{ fontSize: 13, color: '#9a8f7c' }}&gt;途经省份&lt;/Text&gt;&#13;&#10;        &lt;/Box&gt;&#13;&#10;    &lt;/Box&gt;&#13;&#10;    &lt;Box style={{ flexDirection: 'row', gap: 14 }}&gt;&#13;&#10;        &lt;Box style={{ flex: 1, flexDirection: 'column', alignItems: 'center', gap: 6,&#13;&#10;                      padding: '22px 10px', background: '#ffffff', borderRadius: 8 }}&gt;&#13;&#10;            &lt;Text style={{ fontSize: 44, fontWeight: 'bold', color: '#8f1116', lineHeight: 1.1 }}&gt;18&lt;/Text&gt;&#13;&#10;            &lt;Text style={{ fontSize: 14, color: '#6b6355', letterSpacing: 1 }}&gt;座&lt;/Text&gt;&#13;&#10;            &lt;Text style={{ fontSize: 13, color: '#9a8f7c' }}&gt;翻越大山&lt;/Text&gt;&#13;&#10;        &lt;/Box&gt;&#13;&#10;        &lt;Box style={{ flex: 1, flexDirection: 'column', alignItems: 'center', gap: 6,&#13;&#10;                      padding: '22px 10px', background: '#ffffff', borderRadius: 8 }}&gt;&#13;&#10;            &lt;Text style={{ fontSize: 44, fontWeight: 'bold', color: '#8f1116', lineHeight: 1.1 }}&gt;24&lt;/Text&gt;&#13;&#10;            &lt;Text style={{ fontSize: 14, color: '#6b6355', letterSpacing: 1 }}&gt;条&lt;/Text&gt;&#13;&#10;            &lt;Text style={{ fontSize: 13, color: '#9a8f7c' }}&gt;跨过大河&lt;/Text&gt;&#13;&#10;        &lt;/Box&gt;&#13;&#10;        &lt;Box style={{ flex: 1, flexDirection: 'column', alignItems: 'center', gap: 6,&#13;&#10;                      padding: '22px 10px', background: '#ffffff', borderRadius: 8 }}&gt;&#13;&#10;            &lt;Text style={{ fontSize: 44, fontWeight: 'bold', color: '#8f1116', lineHeight: 1.1 }}&gt;20&lt;/Text&gt;&#13;&#10;            &lt;Text style={{ fontSize: 14, color: '#6b6355', letterSpacing: 1 }}&gt;岁&lt;/Text&gt;&#13;&#10;            &lt;Text style={{ fontSize: 13, color: '#9a8f7c' }}&gt;平均年龄不足&lt;/Text&gt;&#13;&#10;        &lt;/Box&gt;&#13;&#10;    &lt;/Box&gt;&#13;&#10;    &lt;Text style={{ fontSize: 14, color: '#9a8f7c', lineHeight: 1.6 }}&gt;&#13;&#10;        注：以上为常见统计口径，不同资料在“翻越大山”“跨过大河”的计数上略有差异，教学时以权威党史出版物为准。&#13;&#10;    &lt;/Text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09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232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4857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DATA</a:t>
            </a:r>
            <a:endParaRPr/>
          </a:p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数字里的长征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把大数字换算成可感知的经验</a:t>
            </a:r>
            <a:endParaRPr/>
          </a:p>
        </p:txBody>
      </p:sp>
      <p:sp>
        <p:nvSpPr>
          <p:cNvPr id="236" name=""/>
          <p:cNvSpPr/>
          <p:nvPr/>
        </p:nvSpPr>
        <p:spPr>
          <a:xfrm rot="0" flipH="0" flipV="0">
            <a:off x="609600" y="1981200"/>
            <a:ext cx="3571875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1752600" y="2190750"/>
            <a:ext cx="1295400" cy="5619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3300" b="1">
                <a:solidFill>
                  <a:srgbClr val="8F1116"/>
                </a:solidFill>
                <a:latin typeface="Microsoft YaHei"/>
                <a:ea typeface="Microsoft YaHei"/>
              </a:rPr>
              <a:t>25000</a:t>
            </a:r>
            <a:endParaRPr/>
          </a:p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2324100" y="2809875"/>
            <a:ext cx="142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6B6355"/>
                </a:solidFill>
                <a:latin typeface="Microsoft YaHei"/>
                <a:ea typeface="Microsoft YaHei"/>
              </a:rPr>
              <a:t>里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1962150" y="3028950"/>
            <a:ext cx="8667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8F7C"/>
                </a:solidFill>
                <a:latin typeface="Microsoft YaHei"/>
                <a:ea typeface="Microsoft YaHei"/>
              </a:rPr>
              <a:t>中央红军总行程</a:t>
            </a:r>
            <a:endParaRPr/>
          </a:p>
        </p:txBody>
      </p:sp>
      <p:sp>
        <p:nvSpPr>
          <p:cNvPr id="240" name=""/>
          <p:cNvSpPr/>
          <p:nvPr/>
        </p:nvSpPr>
        <p:spPr>
          <a:xfrm rot="0" flipH="0" flipV="0">
            <a:off x="4314825" y="1981200"/>
            <a:ext cx="3562350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5705475" y="2190750"/>
            <a:ext cx="781050" cy="5619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3300" b="1">
                <a:solidFill>
                  <a:srgbClr val="8F1116"/>
                </a:solidFill>
                <a:latin typeface="Microsoft YaHei"/>
                <a:ea typeface="Microsoft YaHei"/>
              </a:rPr>
              <a:t>368</a:t>
            </a:r>
            <a:endParaRPr/>
          </a:p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6029325" y="2809875"/>
            <a:ext cx="142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6B6355"/>
                </a:solidFill>
                <a:latin typeface="Microsoft YaHei"/>
                <a:ea typeface="Microsoft YaHei"/>
              </a:rPr>
              <a:t>天</a:t>
            </a:r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5791200" y="302895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8F7C"/>
                </a:solidFill>
                <a:latin typeface="Microsoft YaHei"/>
                <a:ea typeface="Microsoft YaHei"/>
              </a:rPr>
              <a:t>历时约一年</a:t>
            </a:r>
            <a:endParaRPr/>
          </a:p>
        </p:txBody>
      </p:sp>
      <p:sp>
        <p:nvSpPr>
          <p:cNvPr id="244" name=""/>
          <p:cNvSpPr/>
          <p:nvPr/>
        </p:nvSpPr>
        <p:spPr>
          <a:xfrm rot="0" flipH="0" flipV="0">
            <a:off x="8010525" y="1981200"/>
            <a:ext cx="3571875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9534525" y="2190750"/>
            <a:ext cx="523875" cy="5619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3300" b="1">
                <a:solidFill>
                  <a:srgbClr val="8F1116"/>
                </a:solidFill>
                <a:latin typeface="Microsoft YaHei"/>
                <a:ea typeface="Microsoft YaHei"/>
              </a:rPr>
              <a:t>11</a:t>
            </a:r>
            <a:endParaRPr/>
          </a:p>
        </p:txBody>
      </p:sp>
      <p:sp>
        <p:nvSpPr>
          <p:cNvPr id="246" name="" descr="{&quot;isTemplate&quot;:true,&quot;type&quot;:&quot;text&quot;}"/>
          <p:cNvSpPr txBox="1"/>
          <p:nvPr/>
        </p:nvSpPr>
        <p:spPr>
          <a:xfrm rot="0" flipH="0" flipV="0">
            <a:off x="9658350" y="2809875"/>
            <a:ext cx="285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6B6355"/>
                </a:solidFill>
                <a:latin typeface="Microsoft YaHei"/>
                <a:ea typeface="Microsoft YaHei"/>
              </a:rPr>
              <a:t>个省</a:t>
            </a:r>
            <a:endParaRPr/>
          </a:p>
        </p:txBody>
      </p:sp>
      <p:sp>
        <p:nvSpPr>
          <p:cNvPr id="247" name="" descr="{&quot;isTemplate&quot;:true,&quot;type&quot;:&quot;text&quot;}"/>
          <p:cNvSpPr txBox="1"/>
          <p:nvPr/>
        </p:nvSpPr>
        <p:spPr>
          <a:xfrm rot="0" flipH="0" flipV="0">
            <a:off x="9553575" y="3028950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8F7C"/>
                </a:solidFill>
                <a:latin typeface="Microsoft YaHei"/>
                <a:ea typeface="Microsoft YaHei"/>
              </a:rPr>
              <a:t>途经省份</a:t>
            </a:r>
            <a:endParaRPr/>
          </a:p>
        </p:txBody>
      </p:sp>
      <p:sp>
        <p:nvSpPr>
          <p:cNvPr id="248" name=""/>
          <p:cNvSpPr/>
          <p:nvPr/>
        </p:nvSpPr>
        <p:spPr>
          <a:xfrm rot="0" flipH="0" flipV="0">
            <a:off x="609600" y="3638550"/>
            <a:ext cx="3571875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2133600" y="3848100"/>
            <a:ext cx="523875" cy="5619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3300" b="1">
                <a:solidFill>
                  <a:srgbClr val="8F1116"/>
                </a:solidFill>
                <a:latin typeface="Microsoft YaHei"/>
                <a:ea typeface="Microsoft YaHei"/>
              </a:rPr>
              <a:t>18</a:t>
            </a:r>
            <a:endParaRPr/>
          </a:p>
        </p:txBody>
      </p:sp>
      <p:sp>
        <p:nvSpPr>
          <p:cNvPr id="250" name="" descr="{&quot;isTemplate&quot;:true,&quot;type&quot;:&quot;text&quot;}"/>
          <p:cNvSpPr txBox="1"/>
          <p:nvPr/>
        </p:nvSpPr>
        <p:spPr>
          <a:xfrm rot="0" flipH="0" flipV="0">
            <a:off x="2324100" y="4467225"/>
            <a:ext cx="142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6B6355"/>
                </a:solidFill>
                <a:latin typeface="Microsoft YaHei"/>
                <a:ea typeface="Microsoft YaHei"/>
              </a:rPr>
              <a:t>座</a:t>
            </a:r>
            <a:endParaRPr/>
          </a:p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2152650" y="4686300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8F7C"/>
                </a:solidFill>
                <a:latin typeface="Microsoft YaHei"/>
                <a:ea typeface="Microsoft YaHei"/>
              </a:rPr>
              <a:t>翻越大山</a:t>
            </a:r>
            <a:endParaRPr/>
          </a:p>
        </p:txBody>
      </p:sp>
      <p:sp>
        <p:nvSpPr>
          <p:cNvPr id="252" name=""/>
          <p:cNvSpPr/>
          <p:nvPr/>
        </p:nvSpPr>
        <p:spPr>
          <a:xfrm rot="0" flipH="0" flipV="0">
            <a:off x="4314825" y="3638550"/>
            <a:ext cx="3562350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5838825" y="3848100"/>
            <a:ext cx="523875" cy="5619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3300" b="1">
                <a:solidFill>
                  <a:srgbClr val="8F1116"/>
                </a:solidFill>
                <a:latin typeface="Microsoft YaHei"/>
                <a:ea typeface="Microsoft YaHei"/>
              </a:rPr>
              <a:t>24</a:t>
            </a:r>
            <a:endParaRPr/>
          </a:p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6029325" y="4467225"/>
            <a:ext cx="142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6B6355"/>
                </a:solidFill>
                <a:latin typeface="Microsoft YaHei"/>
                <a:ea typeface="Microsoft YaHei"/>
              </a:rPr>
              <a:t>条</a:t>
            </a:r>
            <a:endParaRPr/>
          </a:p>
        </p:txBody>
      </p:sp>
      <p:sp>
        <p:nvSpPr>
          <p:cNvPr id="255" name="" descr="{&quot;isTemplate&quot;:true,&quot;type&quot;:&quot;text&quot;}"/>
          <p:cNvSpPr txBox="1"/>
          <p:nvPr/>
        </p:nvSpPr>
        <p:spPr>
          <a:xfrm rot="0" flipH="0" flipV="0">
            <a:off x="5848350" y="4686300"/>
            <a:ext cx="4953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8F7C"/>
                </a:solidFill>
                <a:latin typeface="Microsoft YaHei"/>
                <a:ea typeface="Microsoft YaHei"/>
              </a:rPr>
              <a:t>跨过大河</a:t>
            </a:r>
            <a:endParaRPr/>
          </a:p>
        </p:txBody>
      </p:sp>
      <p:sp>
        <p:nvSpPr>
          <p:cNvPr id="256" name=""/>
          <p:cNvSpPr/>
          <p:nvPr/>
        </p:nvSpPr>
        <p:spPr>
          <a:xfrm rot="0" flipH="0" flipV="0">
            <a:off x="8010525" y="3638550"/>
            <a:ext cx="3571875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9534525" y="3848100"/>
            <a:ext cx="523875" cy="56197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en-US" sz="3300" b="1">
                <a:solidFill>
                  <a:srgbClr val="8F1116"/>
                </a:solidFill>
                <a:latin typeface="Microsoft YaHei"/>
                <a:ea typeface="Microsoft YaHei"/>
              </a:rPr>
              <a:t>20</a:t>
            </a:r>
            <a:endParaRPr/>
          </a:p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9725025" y="4467225"/>
            <a:ext cx="1428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6B6355"/>
                </a:solidFill>
                <a:latin typeface="Microsoft YaHei"/>
                <a:ea typeface="Microsoft YaHei"/>
              </a:rPr>
              <a:t>岁</a:t>
            </a:r>
            <a:endParaRPr/>
          </a:p>
        </p:txBody>
      </p:sp>
      <p:sp>
        <p:nvSpPr>
          <p:cNvPr id="259" name="" descr="{&quot;isTemplate&quot;:true,&quot;type&quot;:&quot;text&quot;}"/>
          <p:cNvSpPr txBox="1"/>
          <p:nvPr/>
        </p:nvSpPr>
        <p:spPr>
          <a:xfrm rot="0" flipH="0" flipV="0">
            <a:off x="9429750" y="4686300"/>
            <a:ext cx="7429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A8F7C"/>
                </a:solidFill>
                <a:latin typeface="Microsoft YaHei"/>
                <a:ea typeface="Microsoft YaHei"/>
              </a:rPr>
              <a:t>平均年龄不足</a:t>
            </a:r>
            <a:endParaRPr/>
          </a:p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609600" y="5295900"/>
            <a:ext cx="109728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9A8F7C"/>
                </a:solidFill>
                <a:latin typeface="Microsoft YaHei"/>
                <a:ea typeface="Microsoft YaHei"/>
              </a:rPr>
              <a:t>注：以上为常见统计口径，不同资料在“翻越大山”“跨过大河”的计数上略有差异，教学时以权威党史出版物为准。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09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2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SPIRIT&lt;/Text&gt;&#13;&#10;        &lt;/Box&gt;&#13;&#10;        &lt;Text style={{ fontSize: 40, fontWeight: 'bold', color: '#2b2b2b', letterSpacing: 2 }}&gt;伟大长征精神的内涵&lt;/Text&gt;&#13;&#10;        &lt;Text style={{ fontSize: 17, color: '#6b6355', lineHeight: 1.6 }}&gt;五个方面，缺一不可&lt;/Text&gt;&#13;&#10;    &lt;/Box&gt;&#13;&#10;    &lt;Box style={{ flexDirection: 'column', gap: 10 }}&gt;&#13;&#10;        &lt;Box style={{ flexDirection: 'row', alignItems: 'center', gap: 16, padding: '14px 20px',&#13;&#10;                      background: '#ffffff', borderRadius: 6 }}&gt;&#13;&#10;            &lt;Text style={{ fontSize: 20, fontWeight: 'bold', color: '#c9a227', width: 40 }}&gt;01&lt;/Text&gt;&#13;&#10;            &lt;Box style={{ flexDirection: 'column', gap: 4 }}&gt;&#13;&#10;                &lt;Text style={{ fontSize: 18, fontWeight: 'bold', color: '#2b2b2b' }}&gt;把民族利益放在首位&lt;/Text&gt;&#13;&#10;                &lt;Text style={{ fontSize: 14, color: '#6b6355' }}&gt;把全国人民和中华民族的根本利益看得高于一切。&lt;/Text&gt;&#13;&#10;            &lt;/Box&gt;&#13;&#10;        &lt;/Box&gt;&#13;&#10;        &lt;Box style={{ flexDirection: 'row', alignItems: 'center', gap: 16, padding: '14px 20px',&#13;&#10;                      background: '#ffffff', borderRadius: 6 }}&gt;&#13;&#10;            &lt;Text style={{ fontSize: 20, fontWeight: 'bold', color: '#c9a227', width: 40 }}&gt;02&lt;/Text&gt;&#13;&#10;            &lt;Box style={{ flexDirection: 'column', gap: 4 }}&gt;&#13;&#10;                &lt;Text style={{ fontSize: 18, fontWeight: 'bold', color: '#2b2b2b' }}&gt;坚定理想信念&lt;/Text&gt;&#13;&#10;                &lt;Text style={{ fontSize: 14, color: '#6b6355' }}&gt;坚信正义事业必然胜利，无论多难都不动摇。&lt;/Text&gt;&#13;&#10;            &lt;/Box&gt;&#13;&#10;        &lt;/Box&gt;&#13;&#10;        &lt;Box style={{ flexDirection: 'row', alignItems: 'center', gap: 16, padding: '14px 20px',&#13;&#10;                      background: '#ffffff', borderRadius: 6 }}&gt;&#13;&#10;            &lt;Text style={{ fontSize: 20, fontWeight: 'bold', color: '#c9a227', width: 40 }}&gt;03&lt;/Text&gt;&#13;&#10;            &lt;Box style={{ flexDirection: 'column', gap: 4 }}&gt;&#13;&#10;                &lt;Text style={{ fontSize: 18, fontWeight: 'bold', color: '#2b2b2b' }}&gt;独立自主、实事求是&lt;/Text&gt;&#13;&#10;                &lt;Text style={{ fontSize: 14, color: '#6b6355' }}&gt;一切从实际出发，走错了就改。&lt;/Text&gt;&#13;&#10;            &lt;/Box&gt;&#13;&#10;        &lt;/Box&gt;&#13;&#10;        &lt;Box style={{ flexDirection: 'row', alignItems: 'center', gap: 16, padding: '14px 20px',&#13;&#10;                      background: '#ffffff', borderRadius: 6 }}&gt;&#13;&#10;            &lt;Text style={{ fontSize: 20, fontWeight: 'bold', color: '#c9a227', width: 40 }}&gt;04&lt;/Text&gt;&#13;&#10;            &lt;Box style={{ flexDirection: 'column', gap: 4 }}&gt;&#13;&#10;                &lt;Text style={{ fontSize: 18, fontWeight: 'bold', color: '#2b2b2b' }}&gt;顾全大局、严守纪律&lt;/Text&gt;&#13;&#10;                &lt;Text style={{ fontSize: 14, color: '#6b6355' }}&gt;全军一盘棋，个人服从整体。&lt;/Text&gt;&#13;&#10;            &lt;/Box&gt;&#13;&#10;        &lt;/Box&gt;&#13;&#10;        &lt;Box style={{ flexDirection: 'row', alignItems: 'center', gap: 16, padding: '14px 20px',&#13;&#10;                      background: '#ffffff', borderRadius: 6 }}&gt;&#13;&#10;            &lt;Text style={{ fontSize: 20, fontWeight: 'bold', color: '#c9a227', width: 40 }}&gt;05&lt;/Text&gt;&#13;&#10;            &lt;Box style={{ flexDirection: 'column', gap: 4 }}&gt;&#13;&#10;                &lt;Text style={{ fontSize: 18, fontWeight: 'bold', color: '#2b2b2b' }}&gt;紧紧依靠人民群众&lt;/Text&gt;&#13;&#10;                &lt;Text style={{ fontSize: 14, color: '#6b6355' }}&gt;同人民群众生死相依、患难与共。&lt;/Text&gt;&#13;&#10;            &lt;/Box&gt;&#13;&#10;        &lt;/Box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10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14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5810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SPIRIT</a:t>
            </a:r>
            <a:endParaRPr/>
          </a:p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伟大长征精神的内涵</a:t>
            </a:r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五个方面，缺一不可</a:t>
            </a:r>
            <a:endParaRPr/>
          </a:p>
        </p:txBody>
      </p:sp>
      <p:sp>
        <p:nvSpPr>
          <p:cNvPr id="18" name=""/>
          <p:cNvSpPr/>
          <p:nvPr/>
        </p:nvSpPr>
        <p:spPr>
          <a:xfrm rot="0" flipH="0" flipV="0">
            <a:off x="609600" y="1981200"/>
            <a:ext cx="10972800" cy="67627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800100" y="2209800"/>
            <a:ext cx="38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C9A227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1333500" y="2114550"/>
            <a:ext cx="2933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B2B2B"/>
                </a:solidFill>
                <a:latin typeface="Microsoft YaHei"/>
                <a:ea typeface="Microsoft YaHei"/>
              </a:rPr>
              <a:t>把民族利益放在首位</a:t>
            </a:r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1333500" y="2362200"/>
            <a:ext cx="2933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把全国人民和中华民族的根本利益看得高于一切。</a:t>
            </a:r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609600" y="2752725"/>
            <a:ext cx="10972800" cy="67627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800100" y="2981325"/>
            <a:ext cx="38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C9A227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1333500" y="2886075"/>
            <a:ext cx="2667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B2B2B"/>
                </a:solidFill>
                <a:latin typeface="Microsoft YaHei"/>
                <a:ea typeface="Microsoft YaHei"/>
              </a:rPr>
              <a:t>坚定理想信念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1333500" y="3133725"/>
            <a:ext cx="26670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坚信正义事业必然胜利，无论多难都不动摇。</a:t>
            </a:r>
            <a:endParaRPr/>
          </a:p>
        </p:txBody>
      </p:sp>
      <p:sp>
        <p:nvSpPr>
          <p:cNvPr id="26" name=""/>
          <p:cNvSpPr/>
          <p:nvPr/>
        </p:nvSpPr>
        <p:spPr>
          <a:xfrm rot="0" flipH="0" flipV="0">
            <a:off x="609600" y="3524250"/>
            <a:ext cx="10972800" cy="67627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800100" y="3752850"/>
            <a:ext cx="38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C9A227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1333500" y="3657600"/>
            <a:ext cx="18669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B2B2B"/>
                </a:solidFill>
                <a:latin typeface="Microsoft YaHei"/>
                <a:ea typeface="Microsoft YaHei"/>
              </a:rPr>
              <a:t>独立自主、实事求是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1333500" y="3905250"/>
            <a:ext cx="18669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一切从实际出发，走错了就改。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609600" y="4295775"/>
            <a:ext cx="10972800" cy="67627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800100" y="4524375"/>
            <a:ext cx="38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C9A227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1333500" y="4429125"/>
            <a:ext cx="17335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B2B2B"/>
                </a:solidFill>
                <a:latin typeface="Microsoft YaHei"/>
                <a:ea typeface="Microsoft YaHei"/>
              </a:rPr>
              <a:t>顾全大局、严守纪律</a:t>
            </a:r>
            <a:endParaRPr/>
          </a:p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1333500" y="4676775"/>
            <a:ext cx="1733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全军一盘棋，个人服从整体。</a:t>
            </a:r>
            <a:endParaRPr/>
          </a:p>
        </p:txBody>
      </p:sp>
      <p:sp>
        <p:nvSpPr>
          <p:cNvPr id="34" name=""/>
          <p:cNvSpPr/>
          <p:nvPr/>
        </p:nvSpPr>
        <p:spPr>
          <a:xfrm rot="0" flipH="0" flipV="0">
            <a:off x="609600" y="5067300"/>
            <a:ext cx="10972800" cy="676275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800100" y="5295900"/>
            <a:ext cx="38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C9A227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1333500" y="5200650"/>
            <a:ext cx="2000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B2B2B"/>
                </a:solidFill>
                <a:latin typeface="Microsoft YaHei"/>
                <a:ea typeface="Microsoft YaHei"/>
              </a:rPr>
              <a:t>紧紧依靠人民群众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1333500" y="5448300"/>
            <a:ext cx="20002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6355"/>
                </a:solidFill>
                <a:latin typeface="Microsoft YaHei"/>
                <a:ea typeface="Microsoft YaHei"/>
              </a:rPr>
              <a:t>同人民群众生死相依、患难与共。</a:t>
            </a:r>
            <a:endParaRPr/>
          </a:p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10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40" name="" descr="&lt;Slide style={{ padding: 0, background: '#7a0c10' }}&gt;&#13;&#10;    &lt;Box style={{ width: 1280, height: 720, padding: 64, flexDirection: 'column', gap: 26,&#13;&#10;                  justifyContent: 'center' }}&gt;&#13;&#10;        &lt;Text style={{ fontSize: 15, color: '#c9a227', letterSpacing: 4 }}&gt;SO WHAT&lt;/Text&gt;&#13;&#10;        &lt;Text style={{ fontSize: 46, fontWeight: 'bold', color: '#fdf7e6', lineHeight: 1.4 }}&gt;&#13;&#10;            每一代人，&lt;br /&gt;都有每一代人的长征路。&#13;&#10;        &lt;/Text&gt;&#13;&#10;        &lt;Box style={{ flexDirection: 'row', gap: 18, marginTop: 20 }}&gt;&#13;&#10;            &lt;Box style={{ flex: 1, padding: '20px 22px', background: 'rgba(243,233,210,.1)', borderRadius: 8 }}&gt;&#13;&#10;                &lt;Text style={{ fontSize: 19, fontWeight: 'bold', color: '#e8c96d', marginBottom: 8 }}&gt;看清路&lt;/Text&gt;&#13;&#10;                &lt;Text style={{ fontSize: 15, color: 'rgba(243,233,210,.82)', lineHeight: 1.7 }}&gt;方向比速度更重要，走错了要敢改。&lt;/Text&gt;&#13;&#10;            &lt;/Box&gt;&#13;&#10;            &lt;Box style={{ flex: 1, padding: '20px 22px', background: 'rgba(243,233,210,.1)', borderRadius: 8 }}&gt;&#13;&#10;                &lt;Text style={{ fontSize: 19, fontWeight: 'bold', color: '#e8c96d', marginBottom: 8 }}&gt;走下去&lt;/Text&gt;&#13;&#10;                &lt;Text style={{ fontSize: 15, color: 'rgba(243,233,210,.82)', lineHeight: 1.7 }}&gt;翻一座山不是冲刺，是一步一步。&lt;/Text&gt;&#13;&#10;            &lt;/Box&gt;&#13;&#10;            &lt;Box style={{ flex: 1, padding: '20px 22px', background: 'rgba(243,233,210,.1)', borderRadius: 8 }}&gt;&#13;&#10;                &lt;Text style={{ fontSize: 19, fontWeight: 'bold', color: '#e8c96d', marginBottom: 8 }}&gt;拉着同伴&lt;/Text&gt;&#13;&#10;                &lt;Text style={{ fontSize: 15, color: 'rgba(243,233,210,.82)', lineHeight: 1.7 }}&gt;过雪山靠的那根绳子，今天依然管用。&lt;/Text&gt;&#13;&#10;            &lt;/Box&gt;&#13;&#10;        &lt;/Box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7A0C10"/>
          </a:solidFill>
          <a:ln/>
        </p:spPr>
        <p:txBody>
          <a:bodyPr/>
          <a:p/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609600" y="1781175"/>
            <a:ext cx="10972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300">
                <a:solidFill>
                  <a:srgbClr val="C9A227"/>
                </a:solidFill>
                <a:latin typeface="Microsoft YaHei"/>
                <a:ea typeface="Microsoft YaHei"/>
              </a:rPr>
              <a:t>SO WHAT</a:t>
            </a:r>
            <a:endParaRPr/>
          </a:p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609600" y="2200275"/>
            <a:ext cx="10972800" cy="14763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3450" b="1">
                <a:solidFill>
                  <a:srgbClr val="FDF7E6"/>
                </a:solidFill>
                <a:latin typeface="Microsoft YaHei"/>
                <a:ea typeface="Microsoft YaHei"/>
              </a:rPr>
              <a:t>每一代人，</a:t>
            </a:r>
            <a:endParaRPr/>
          </a:p>
          <a:p>
            <a:pPr>
              <a:lnSpc>
                <a:spcPct val="140000"/>
              </a:lnSpc>
            </a:pPr>
            <a:r>
              <a:rPr lang="zh-CN" sz="3450" b="1">
                <a:solidFill>
                  <a:srgbClr val="FDF7E6"/>
                </a:solidFill>
                <a:latin typeface="Microsoft YaHei"/>
                <a:ea typeface="Microsoft YaHei"/>
              </a:rPr>
              <a:t>都有每一代人的长征路。</a:t>
            </a:r>
            <a:endParaRPr/>
          </a:p>
        </p:txBody>
      </p:sp>
      <p:sp>
        <p:nvSpPr>
          <p:cNvPr id="44" name=""/>
          <p:cNvSpPr/>
          <p:nvPr/>
        </p:nvSpPr>
        <p:spPr>
          <a:xfrm rot="0" flipH="0" flipV="0">
            <a:off x="609600" y="4114800"/>
            <a:ext cx="3543300" cy="971550"/>
          </a:xfrm>
          <a:prstGeom prst="roundRect">
            <a:avLst>
              <a:gd name="adj" fmla="val 7843"/>
            </a:avLst>
          </a:prstGeom>
          <a:solidFill>
            <a:srgbClr val="F3E9D2">
              <a:alpha val="10000"/>
            </a:srgbClr>
          </a:solidFill>
          <a:ln/>
        </p:spPr>
        <p:txBody>
          <a:bodyPr/>
          <a:p/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819150" y="4305300"/>
            <a:ext cx="3124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E8C96D"/>
                </a:solidFill>
                <a:latin typeface="Microsoft YaHei"/>
                <a:ea typeface="Microsoft YaHei"/>
              </a:rPr>
              <a:t>看清路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819150" y="4600575"/>
            <a:ext cx="312420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25">
                <a:solidFill>
                  <a:srgbClr val="F3E9D2">
                    <a:alpha val="82000"/>
                  </a:srgbClr>
                </a:solidFill>
                <a:latin typeface="Microsoft YaHei"/>
                <a:ea typeface="Microsoft YaHei"/>
              </a:rPr>
              <a:t>方向比速度更重要，走错了要敢改。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4324350" y="4114800"/>
            <a:ext cx="3543300" cy="971550"/>
          </a:xfrm>
          <a:prstGeom prst="roundRect">
            <a:avLst>
              <a:gd name="adj" fmla="val 7843"/>
            </a:avLst>
          </a:prstGeom>
          <a:solidFill>
            <a:srgbClr val="F3E9D2">
              <a:alpha val="10000"/>
            </a:srgbClr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4533900" y="4305300"/>
            <a:ext cx="3124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E8C96D"/>
                </a:solidFill>
                <a:latin typeface="Microsoft YaHei"/>
                <a:ea typeface="Microsoft YaHei"/>
              </a:rPr>
              <a:t>走下去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4533900" y="4600575"/>
            <a:ext cx="312420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25">
                <a:solidFill>
                  <a:srgbClr val="F3E9D2">
                    <a:alpha val="82000"/>
                  </a:srgbClr>
                </a:solidFill>
                <a:latin typeface="Microsoft YaHei"/>
                <a:ea typeface="Microsoft YaHei"/>
              </a:rPr>
              <a:t>翻一座山不是冲刺，是一步一步。</a:t>
            </a:r>
            <a:endParaRPr/>
          </a:p>
        </p:txBody>
      </p:sp>
      <p:sp>
        <p:nvSpPr>
          <p:cNvPr id="50" name=""/>
          <p:cNvSpPr/>
          <p:nvPr/>
        </p:nvSpPr>
        <p:spPr>
          <a:xfrm rot="0" flipH="0" flipV="0">
            <a:off x="8039100" y="4114800"/>
            <a:ext cx="3543300" cy="971550"/>
          </a:xfrm>
          <a:prstGeom prst="roundRect">
            <a:avLst>
              <a:gd name="adj" fmla="val 7843"/>
            </a:avLst>
          </a:prstGeom>
          <a:solidFill>
            <a:srgbClr val="F3E9D2">
              <a:alpha val="10000"/>
            </a:srgbClr>
          </a:solidFill>
          <a:ln/>
        </p:spPr>
        <p:txBody>
          <a:bodyPr/>
          <a:p/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8248650" y="4305300"/>
            <a:ext cx="3124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E8C96D"/>
                </a:solidFill>
                <a:latin typeface="Microsoft YaHei"/>
                <a:ea typeface="Microsoft YaHei"/>
              </a:rPr>
              <a:t>拉着同伴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8248650" y="4600575"/>
            <a:ext cx="312420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125">
                <a:solidFill>
                  <a:srgbClr val="F3E9D2">
                    <a:alpha val="82000"/>
                  </a:srgbClr>
                </a:solidFill>
                <a:latin typeface="Microsoft YaHei"/>
                <a:ea typeface="Microsoft YaHei"/>
              </a:rPr>
              <a:t>过雪山靠的那根绳子，今天依然管用。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53" name="" descr="&lt;Slide style={{ padding: 0, background: '#faf6ec' }}&gt;&#13;&#10;    &lt;Box style={{ width: 1280, height: 720, padding: 64, flexDirection: 'column', gap: 26 }}&gt;&#13;&#10;    &lt;Box style={{ flexDirection: 'column', gap: 10 }}&gt;&#13;&#10;        &lt;Box style={{ flexDirection: 'row', alignItems: 'center', gap: 12 }}&gt;&#13;&#10;            &lt;Box style={{ width: 44, height: 4, background: '#8f1116' }} /&gt;&#13;&#10;            &lt;Text style={{ fontSize: 14, color: '#6b6355', letterSpacing: 3 }}&gt;DISCUSSION&lt;/Text&gt;&#13;&#10;        &lt;/Box&gt;&#13;&#10;        &lt;Text style={{ fontSize: 40, fontWeight: 'bold', color: '#2b2b2b', letterSpacing: 2 }}&gt;课堂讨论与作业&lt;/Text&gt;&#13;&#10;        &lt;Text style={{ fontSize: 17, color: '#6b6355', lineHeight: 1.6 }}&gt;三个问题 + 一个作业&lt;/Text&gt;&#13;&#10;    &lt;/Box&gt;&#13;&#10;    &lt;Box style={{ flexDirection: 'column', gap: 14 }}&gt;&#13;&#10;        &lt;Box style={{ padding: '16px 22px', background: '#ffffff', borderRadius: 6, borderLeft: '4px solid #8f1116' }}&gt;&#13;&#10;            &lt;Text style={{ fontSize: 17, color: '#2b2b2b', lineHeight: 1.7 }}&gt;① 如果长征只是一次“能吃苦”的证明，为什么还要开会、还要争论？&lt;/Text&gt;&#13;&#10;        &lt;/Box&gt;&#13;&#10;        &lt;Box style={{ padding: '16px 22px', background: '#ffffff', borderRadius: 6, borderLeft: '4px solid #8f1116' }}&gt;&#13;&#10;            &lt;Text style={{ fontSize: 17, color: '#2b2b2b', lineHeight: 1.7 }}&gt;② 四渡赤水，同一条河走了四次，这算“走弯路”吗？&lt;/Text&gt;&#13;&#10;        &lt;/Box&gt;&#13;&#10;        &lt;Box style={{ padding: '16px 22px', background: '#ffffff', borderRadius: 6, borderLeft: '4px solid #8f1116' }}&gt;&#13;&#10;            &lt;Text style={{ fontSize: 17, color: '#2b2b2b', lineHeight: 1.7 }}&gt;③ 你的“雪山”是什么？请说一件具体的事，不要写“学习压力大”。&lt;/Text&gt;&#13;&#10;        &lt;/Box&gt;&#13;&#10;    &lt;/Box&gt;&#13;&#10;    &lt;Box style={{ flexDirection: 'row', alignItems: 'center', gap: 14, padding: '18px 22px',&#13;&#10;                  background: '#f1e4c9', borderRadius: 6 }}&gt;&#13;&#10;        &lt;Text style={{ fontSize: 15, fontWeight: 'bold', color: '#8f1116', letterSpacing: 1 }}&gt;作业&lt;/Text&gt;&#13;&#10;        &lt;Text style={{ fontSize: 16, color: '#2b2b2b', lineHeight: 1.6 }}&gt;&#13;&#10;            写下你的一次“遵义时刻”：曾经走错、后来改正的一件事，300 字。&#13;&#10;        &lt;/Text&gt;&#13;&#10;    &lt;/Box&gt;&#13;&#10;    &lt;/Box&gt;&#13;&#10;    &lt;Box style={{ position: 'absolute', left: 64, right: 64, bottom: 30, flexDirection: 'row',&#13;&#10;                  justifyContent: 'space-between', alignItems: 'center' }}&gt;&#13;&#10;        &lt;Text style={{ fontSize: 12, color: '#a09279', letterSpacing: 1 }}&gt;长征 · 红色教育课件&lt;/Text&gt;&#13;&#10;        &lt;Text style={{ fontSize: 12, color: '#a09279' }}&gt;12&lt;/Text&gt;&#13;&#10;    &lt;/Box&gt;&#13;&#10;&lt;/Slide&gt;&#13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AF6EC"/>
          </a:solidFill>
          <a:ln/>
        </p:spPr>
        <p:txBody>
          <a:bodyPr/>
          <a:p/>
        </p:txBody>
      </p:sp>
      <p:sp>
        <p:nvSpPr>
          <p:cNvPr id="55" name=""/>
          <p:cNvSpPr/>
          <p:nvPr/>
        </p:nvSpPr>
        <p:spPr>
          <a:xfrm rot="0" flipH="0" flipV="0">
            <a:off x="609600" y="676275"/>
            <a:ext cx="419100" cy="38100"/>
          </a:xfrm>
          <a:prstGeom prst="rect">
            <a:avLst/>
          </a:prstGeom>
          <a:solidFill>
            <a:srgbClr val="8F1116"/>
          </a:solidFill>
          <a:ln/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1143000" y="609600"/>
            <a:ext cx="11049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spc="225">
                <a:solidFill>
                  <a:srgbClr val="6B6355"/>
                </a:solidFill>
                <a:latin typeface="Microsoft YaHei"/>
                <a:ea typeface="Microsoft YaHei"/>
              </a:rPr>
              <a:t>DISCUSSION</a:t>
            </a:r>
            <a:endParaRPr/>
          </a:p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609600" y="866775"/>
            <a:ext cx="1097280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000" b="1" spc="150">
                <a:solidFill>
                  <a:srgbClr val="2B2B2B"/>
                </a:solidFill>
                <a:latin typeface="Microsoft YaHei"/>
                <a:ea typeface="Microsoft YaHei"/>
              </a:rPr>
              <a:t>课堂讨论与作业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609600" y="1419225"/>
            <a:ext cx="10972800" cy="3143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三个问题</a:t>
            </a:r>
            <a:r>
              <a:rPr lang="en-US" sz="1275">
                <a:solidFill>
                  <a:srgbClr val="6B6355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75">
                <a:solidFill>
                  <a:srgbClr val="6B6355"/>
                </a:solidFill>
                <a:latin typeface="Microsoft YaHei"/>
                <a:ea typeface="Microsoft YaHei"/>
              </a:rPr>
              <a:t>一个作业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647700" y="1981200"/>
            <a:ext cx="10972800" cy="638175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0" name=""/>
          <p:cNvSpPr/>
          <p:nvPr/>
        </p:nvSpPr>
        <p:spPr>
          <a:xfrm rot="0" flipH="0" flipV="0">
            <a:off x="647700" y="1981200"/>
            <a:ext cx="10972800" cy="638175"/>
          </a:xfrm>
          <a:custGeom>
            <a:pathLst>
              <a:path w="1152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857250" y="2133600"/>
            <a:ext cx="10515600" cy="3333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275">
                <a:solidFill>
                  <a:srgbClr val="2B2B2B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如果长征只是一次“能吃苦”的证明，为什么还要开会、还要争论？</a:t>
            </a:r>
            <a:endParaRPr/>
          </a:p>
        </p:txBody>
      </p:sp>
      <p:sp>
        <p:nvSpPr>
          <p:cNvPr id="62" name=""/>
          <p:cNvSpPr/>
          <p:nvPr/>
        </p:nvSpPr>
        <p:spPr>
          <a:xfrm rot="0" flipH="0" flipV="0">
            <a:off x="647700" y="2752725"/>
            <a:ext cx="10972800" cy="638175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3" name=""/>
          <p:cNvSpPr/>
          <p:nvPr/>
        </p:nvSpPr>
        <p:spPr>
          <a:xfrm rot="0" flipH="0" flipV="0">
            <a:off x="647700" y="2752725"/>
            <a:ext cx="10972800" cy="638175"/>
          </a:xfrm>
          <a:custGeom>
            <a:pathLst>
              <a:path w="1152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857250" y="2905125"/>
            <a:ext cx="10515600" cy="3333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275">
                <a:solidFill>
                  <a:srgbClr val="2B2B2B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四渡赤水，同一条河走了四次，这算“走弯路”吗？</a:t>
            </a:r>
            <a:endParaRPr/>
          </a:p>
        </p:txBody>
      </p:sp>
      <p:sp>
        <p:nvSpPr>
          <p:cNvPr id="65" name=""/>
          <p:cNvSpPr/>
          <p:nvPr/>
        </p:nvSpPr>
        <p:spPr>
          <a:xfrm rot="0" flipH="0" flipV="0">
            <a:off x="647700" y="3524250"/>
            <a:ext cx="10972800" cy="638175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6" name=""/>
          <p:cNvSpPr/>
          <p:nvPr/>
        </p:nvSpPr>
        <p:spPr>
          <a:xfrm rot="0" flipH="0" flipV="0">
            <a:off x="647700" y="3524250"/>
            <a:ext cx="10972800" cy="638175"/>
          </a:xfrm>
          <a:custGeom>
            <a:pathLst>
              <a:path w="1152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F1116"/>
          </a:solidFill>
          <a:ln/>
        </p:spPr>
        <p:txBody>
          <a:bodyPr/>
          <a:p/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857250" y="3676650"/>
            <a:ext cx="10515600" cy="3333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275">
                <a:solidFill>
                  <a:srgbClr val="2B2B2B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275">
                <a:solidFill>
                  <a:srgbClr val="2B2B2B"/>
                </a:solidFill>
                <a:latin typeface="Microsoft YaHei"/>
                <a:ea typeface="Microsoft YaHei"/>
              </a:rPr>
              <a:t>你的“雪山”是什么？请说一件具体的事，不要写“学习压力大”。</a:t>
            </a:r>
            <a:endParaRPr/>
          </a:p>
        </p:txBody>
      </p:sp>
      <p:sp>
        <p:nvSpPr>
          <p:cNvPr id="68" name=""/>
          <p:cNvSpPr/>
          <p:nvPr/>
        </p:nvSpPr>
        <p:spPr>
          <a:xfrm rot="0" flipH="0" flipV="0">
            <a:off x="609600" y="4410075"/>
            <a:ext cx="10972800" cy="638175"/>
          </a:xfrm>
          <a:prstGeom prst="roundRect">
            <a:avLst>
              <a:gd name="adj" fmla="val 8955"/>
            </a:avLst>
          </a:prstGeom>
          <a:solidFill>
            <a:srgbClr val="F1E4C9"/>
          </a:solidFill>
          <a:ln/>
        </p:spPr>
        <p:txBody>
          <a:bodyPr/>
          <a:p/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819150" y="4648200"/>
            <a:ext cx="304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8F1116"/>
                </a:solidFill>
                <a:latin typeface="Microsoft YaHei"/>
                <a:ea typeface="Microsoft YaHei"/>
              </a:rPr>
              <a:t>作业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1257300" y="4581525"/>
            <a:ext cx="47339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写下你的一次“遵义时刻”：曾经走错、后来改正的一件事，</a:t>
            </a:r>
            <a:r>
              <a:rPr lang="en-US" sz="1200">
                <a:solidFill>
                  <a:srgbClr val="2B2B2B"/>
                </a:solidFill>
                <a:latin typeface="Microsoft YaHei"/>
                <a:ea typeface="Microsoft YaHei"/>
              </a:rPr>
              <a:t xml:space="preserve">300 </a:t>
            </a:r>
            <a:r>
              <a:rPr lang="zh-CN" sz="1200">
                <a:solidFill>
                  <a:srgbClr val="2B2B2B"/>
                </a:solidFill>
                <a:latin typeface="Microsoft YaHei"/>
                <a:ea typeface="Microsoft YaHei"/>
              </a:rPr>
              <a:t>字。</a:t>
            </a:r>
            <a:endParaRPr/>
          </a:p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609600" y="6429375"/>
            <a:ext cx="11144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长征</a:t>
            </a:r>
            <a:r>
              <a:rPr lang="en-US" sz="900" spc="75">
                <a:solidFill>
                  <a:srgbClr val="A09279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900" spc="75">
                <a:solidFill>
                  <a:srgbClr val="A09279"/>
                </a:solidFill>
                <a:latin typeface="Microsoft YaHei"/>
                <a:ea typeface="Microsoft YaHei"/>
              </a:rPr>
              <a:t>红色教育课件</a:t>
            </a:r>
            <a:endParaRPr/>
          </a:p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11439525" y="64293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A09279"/>
                </a:solidFill>
                <a:latin typeface="Microsoft YaHei"/>
                <a:ea typeface="Microsoft YaHei"/>
              </a:rPr>
              <a:t>12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2026-11-05T23:09:00Z</dcterms:created>
  <dcterms:modified xsi:type="dcterms:W3CDTF">2026-11-05T23:09:00Z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{"AIGC":{"Label":"1","ContentProducer":"00119111010856365494821B355","ProduceID":"01a1ac36d3c176e88a7faa161cb186e9","ReservedCode1":"","ContentPropagator":"00119111010856365494821B355","PropagateID":"01a1ac36d3c176e88a7faa161cb186e9","ReservedCode2":""}}</vt:lpwstr>
  </property>
</Properties>
</file>